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326" r:id="rId2"/>
    <p:sldId id="257" r:id="rId3"/>
    <p:sldId id="348" r:id="rId4"/>
    <p:sldId id="331" r:id="rId5"/>
    <p:sldId id="362" r:id="rId6"/>
    <p:sldId id="363" r:id="rId7"/>
    <p:sldId id="364" r:id="rId8"/>
    <p:sldId id="346" r:id="rId9"/>
    <p:sldId id="377" r:id="rId10"/>
    <p:sldId id="323" r:id="rId11"/>
    <p:sldId id="366" r:id="rId12"/>
    <p:sldId id="367" r:id="rId13"/>
    <p:sldId id="368" r:id="rId14"/>
    <p:sldId id="369" r:id="rId15"/>
    <p:sldId id="370" r:id="rId16"/>
    <p:sldId id="371" r:id="rId17"/>
    <p:sldId id="375" r:id="rId18"/>
    <p:sldId id="376" r:id="rId19"/>
    <p:sldId id="358" r:id="rId20"/>
    <p:sldId id="357" r:id="rId21"/>
    <p:sldId id="356" r:id="rId22"/>
    <p:sldId id="355" r:id="rId23"/>
    <p:sldId id="374" r:id="rId24"/>
    <p:sldId id="349" r:id="rId25"/>
    <p:sldId id="350" r:id="rId26"/>
    <p:sldId id="264" r:id="rId27"/>
  </p:sldIdLst>
  <p:sldSz cx="12192000" cy="6858000"/>
  <p:notesSz cx="6858000" cy="9945688"/>
  <p:embeddedFontLst>
    <p:embeddedFont>
      <p:font typeface="KoPubWorld돋움체 Bold" panose="020B0600000101010101" charset="-127"/>
      <p:bold r:id="rId29"/>
    </p:embeddedFont>
    <p:embeddedFont>
      <p:font typeface="KoPubWorld돋움체 Light" panose="020B0600000101010101" charset="-127"/>
      <p:regular r:id="rId30"/>
    </p:embeddedFont>
    <p:embeddedFont>
      <p:font typeface="KoPubWorld돋움체_Pro Bold" panose="020B0600000101010101" charset="-127"/>
      <p:bold r:id="rId31"/>
    </p:embeddedFont>
    <p:embeddedFont>
      <p:font typeface="210 국민체조 L" panose="02020603020101020101" pitchFamily="18" charset="-127"/>
      <p:regular r:id="rId32"/>
    </p:embeddedFont>
    <p:embeddedFont>
      <p:font typeface="210 국민체조 R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A38"/>
    <a:srgbClr val="64DECF"/>
    <a:srgbClr val="00B050"/>
    <a:srgbClr val="5BAD67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4824" autoAdjust="0"/>
  </p:normalViewPr>
  <p:slideViewPr>
    <p:cSldViewPr snapToGrid="0">
      <p:cViewPr varScale="1">
        <p:scale>
          <a:sx n="63" d="100"/>
          <a:sy n="63" d="100"/>
        </p:scale>
        <p:origin x="4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 키오스크 시장 규모</c:v>
                </c:pt>
              </c:strCache>
            </c:strRef>
          </c:tx>
          <c:spPr>
            <a:solidFill>
              <a:srgbClr val="64DEC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2006년</c:v>
                </c:pt>
                <c:pt idx="1">
                  <c:v>2009년</c:v>
                </c:pt>
                <c:pt idx="2">
                  <c:v>2013년</c:v>
                </c:pt>
                <c:pt idx="3">
                  <c:v>2014년</c:v>
                </c:pt>
                <c:pt idx="4">
                  <c:v>2017년</c:v>
                </c:pt>
                <c:pt idx="5">
                  <c:v>2018년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600</c:v>
                </c:pt>
                <c:pt idx="1">
                  <c:v>1000</c:v>
                </c:pt>
                <c:pt idx="2">
                  <c:v>1800</c:v>
                </c:pt>
                <c:pt idx="3">
                  <c:v>2000</c:v>
                </c:pt>
                <c:pt idx="4">
                  <c:v>2500</c:v>
                </c:pt>
                <c:pt idx="5">
                  <c:v>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B-483F-9A17-BEDBD890A7C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64877871"/>
        <c:axId val="364869967"/>
      </c:barChart>
      <c:catAx>
        <c:axId val="364877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4869967"/>
        <c:crosses val="autoZero"/>
        <c:auto val="1"/>
        <c:lblAlgn val="ctr"/>
        <c:lblOffset val="100"/>
        <c:noMultiLvlLbl val="0"/>
      </c:catAx>
      <c:valAx>
        <c:axId val="3648699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64877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74B5D-679C-4ED1-B4E4-A464A984045D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98179-4A8C-413E-A83D-EB28300DB5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417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46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448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4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357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24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92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63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17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99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4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846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23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1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18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78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98179-4A8C-413E-A83D-EB28300DB5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485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2022-07-02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8.jpg"/><Relationship Id="rId5" Type="http://schemas.openxmlformats.org/officeDocument/2006/relationships/image" Target="../media/image13.svg"/><Relationship Id="rId10" Type="http://schemas.openxmlformats.org/officeDocument/2006/relationships/image" Target="../media/image7.jp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1.svg"/><Relationship Id="rId7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7.jpg"/><Relationship Id="rId5" Type="http://schemas.openxmlformats.org/officeDocument/2006/relationships/image" Target="../media/image13.svg"/><Relationship Id="rId10" Type="http://schemas.openxmlformats.org/officeDocument/2006/relationships/image" Target="../media/image49.png"/><Relationship Id="rId4" Type="http://schemas.openxmlformats.org/officeDocument/2006/relationships/image" Target="../media/image12.png"/><Relationship Id="rId9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297736" y="2094591"/>
            <a:ext cx="3874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R" panose="02020603020101020101" pitchFamily="18" charset="-127"/>
                <a:ea typeface="210 국민체조 R" panose="02020603020101020101" pitchFamily="18" charset="-127"/>
                <a:cs typeface="KoPubWorld돋움체 Bold" panose="020B0600000101010101" charset="-127"/>
              </a:rPr>
              <a:t>소프트웨어 프로젝트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R" panose="02020603020101020101" pitchFamily="18" charset="-127"/>
                <a:ea typeface="210 국민체조 R" panose="02020603020101020101" pitchFamily="18" charset="-127"/>
                <a:cs typeface="KoPubWorld돋움체 Bold" panose="020B0600000101010101" charset="-127"/>
              </a:rPr>
              <a:t>2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210 국민체조 R" panose="02020603020101020101" pitchFamily="18" charset="-127"/>
              <a:ea typeface="210 국민체조 R" panose="02020603020101020101" pitchFamily="18" charset="-127"/>
              <a:cs typeface="KoPubWorld돋움체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E7A54-7849-4BCC-86B9-9B84B3694720}"/>
              </a:ext>
            </a:extLst>
          </p:cNvPr>
          <p:cNvSpPr txBox="1"/>
          <p:nvPr/>
        </p:nvSpPr>
        <p:spPr>
          <a:xfrm>
            <a:off x="3588406" y="2789858"/>
            <a:ext cx="5293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R" panose="02020603020101020101" pitchFamily="18" charset="-127"/>
                <a:ea typeface="210 국민체조 R" panose="02020603020101020101" pitchFamily="18" charset="-127"/>
                <a:cs typeface="KoPubWorld돋움체 Bold" panose="020B0600000101010101" charset="-127"/>
              </a:rPr>
              <a:t>키오스크 사전 주문 앱</a:t>
            </a:r>
          </a:p>
        </p:txBody>
      </p:sp>
    </p:spTree>
    <p:extLst>
      <p:ext uri="{BB962C8B-B14F-4D97-AF65-F5344CB8AC3E}">
        <p14:creationId xmlns:p14="http://schemas.microsoft.com/office/powerpoint/2010/main" val="165646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1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64DECF"/>
                </a:solidFill>
              </a:rPr>
              <a:t>메뉴 추천 기능</a:t>
            </a: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B11A7C37-E81C-4634-ABC1-12F4D3ED4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" y="2588796"/>
            <a:ext cx="2170708" cy="2170708"/>
          </a:xfrm>
          <a:prstGeom prst="rect">
            <a:avLst/>
          </a:prstGeom>
        </p:spPr>
      </p:pic>
      <p:pic>
        <p:nvPicPr>
          <p:cNvPr id="9" name="그래픽 8" descr="스마트폰 단색으로 채워진">
            <a:extLst>
              <a:ext uri="{FF2B5EF4-FFF2-40B4-BE49-F238E27FC236}">
                <a16:creationId xmlns:a16="http://schemas.microsoft.com/office/drawing/2014/main" id="{A28A501D-D558-4FB3-AC03-AD5AD006F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9513" y="2715449"/>
            <a:ext cx="1832549" cy="1832549"/>
          </a:xfrm>
          <a:prstGeom prst="rect">
            <a:avLst/>
          </a:prstGeom>
        </p:spPr>
      </p:pic>
      <p:pic>
        <p:nvPicPr>
          <p:cNvPr id="11" name="그래픽 10" descr="서버 단색으로 채워진">
            <a:extLst>
              <a:ext uri="{FF2B5EF4-FFF2-40B4-BE49-F238E27FC236}">
                <a16:creationId xmlns:a16="http://schemas.microsoft.com/office/drawing/2014/main" id="{A18487DB-909A-4EBC-86F5-3A373AD62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5312" y="2719449"/>
            <a:ext cx="1832548" cy="1832548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952F766-3B08-4D3E-B8B6-AA1D9398B756}"/>
              </a:ext>
            </a:extLst>
          </p:cNvPr>
          <p:cNvSpPr/>
          <p:nvPr/>
        </p:nvSpPr>
        <p:spPr>
          <a:xfrm>
            <a:off x="2660375" y="3171099"/>
            <a:ext cx="1110983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316B0F9-9D6E-4893-BAE1-2186B4CADA4C}"/>
              </a:ext>
            </a:extLst>
          </p:cNvPr>
          <p:cNvSpPr/>
          <p:nvPr/>
        </p:nvSpPr>
        <p:spPr>
          <a:xfrm>
            <a:off x="5432518" y="3171099"/>
            <a:ext cx="1110983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0A9573D-B1A0-4E33-89B1-44C63A2B885C}"/>
              </a:ext>
            </a:extLst>
          </p:cNvPr>
          <p:cNvSpPr/>
          <p:nvPr/>
        </p:nvSpPr>
        <p:spPr>
          <a:xfrm>
            <a:off x="8439671" y="3171099"/>
            <a:ext cx="1110983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E59AE1D-D71E-4A33-8B27-1EF627A06AFA}"/>
              </a:ext>
            </a:extLst>
          </p:cNvPr>
          <p:cNvSpPr/>
          <p:nvPr/>
        </p:nvSpPr>
        <p:spPr>
          <a:xfrm rot="10800000">
            <a:off x="8471483" y="3820210"/>
            <a:ext cx="1110983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541D6B8-7E8C-4924-8675-5F8E6EC1931B}"/>
              </a:ext>
            </a:extLst>
          </p:cNvPr>
          <p:cNvSpPr/>
          <p:nvPr/>
        </p:nvSpPr>
        <p:spPr>
          <a:xfrm rot="10800000">
            <a:off x="5424550" y="3859548"/>
            <a:ext cx="1110983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F72586D-44B7-4721-92FC-A4774F4D4EFC}"/>
              </a:ext>
            </a:extLst>
          </p:cNvPr>
          <p:cNvSpPr/>
          <p:nvPr/>
        </p:nvSpPr>
        <p:spPr>
          <a:xfrm rot="10800000">
            <a:off x="2656263" y="3858383"/>
            <a:ext cx="1110983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안드로이드(Android) 어플 아이콘 이미지 변경하기">
            <a:extLst>
              <a:ext uri="{FF2B5EF4-FFF2-40B4-BE49-F238E27FC236}">
                <a16:creationId xmlns:a16="http://schemas.microsoft.com/office/drawing/2014/main" id="{B7761F51-B62B-42B1-9A9E-F7641A12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65" y="1752647"/>
            <a:ext cx="1282513" cy="85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9B3A40-9E5A-4E55-8D15-C52825B9F484}"/>
              </a:ext>
            </a:extLst>
          </p:cNvPr>
          <p:cNvSpPr txBox="1"/>
          <p:nvPr/>
        </p:nvSpPr>
        <p:spPr>
          <a:xfrm>
            <a:off x="2095746" y="2672635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텍스트 </a:t>
            </a:r>
            <a:r>
              <a:rPr lang="en-US" altLang="ko-KR" sz="1600" dirty="0"/>
              <a:t>or </a:t>
            </a:r>
            <a:r>
              <a:rPr lang="ko-KR" altLang="en-US" sz="1600" dirty="0"/>
              <a:t>음성 입력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A466CF-E533-486B-8BC1-9A8E98EC3A99}"/>
              </a:ext>
            </a:extLst>
          </p:cNvPr>
          <p:cNvSpPr txBox="1"/>
          <p:nvPr/>
        </p:nvSpPr>
        <p:spPr>
          <a:xfrm>
            <a:off x="5385989" y="2401655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서버로 입력 </a:t>
            </a:r>
            <a:endParaRPr lang="en-US" altLang="ko-KR" sz="1600" dirty="0"/>
          </a:p>
          <a:p>
            <a:r>
              <a:rPr lang="ko-KR" altLang="en-US" sz="1600" dirty="0"/>
              <a:t>데이터 전달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C22937-00B7-4B8D-B3FB-AA845A4F2E51}"/>
              </a:ext>
            </a:extLst>
          </p:cNvPr>
          <p:cNvSpPr txBox="1"/>
          <p:nvPr/>
        </p:nvSpPr>
        <p:spPr>
          <a:xfrm>
            <a:off x="8072276" y="2380247"/>
            <a:ext cx="2103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 인공지능을</a:t>
            </a:r>
            <a:endParaRPr lang="en-US" altLang="ko-KR" sz="1600" dirty="0"/>
          </a:p>
          <a:p>
            <a:r>
              <a:rPr lang="ko-KR" altLang="en-US" sz="1600" dirty="0"/>
              <a:t>이용하여 텍스트분석</a:t>
            </a:r>
            <a:endParaRPr lang="en-US" altLang="ko-KR" sz="1600" dirty="0"/>
          </a:p>
          <a:p>
            <a:r>
              <a:rPr lang="en-US" altLang="ko-KR" sz="1600" dirty="0"/>
              <a:t>,DB</a:t>
            </a:r>
            <a:r>
              <a:rPr lang="ko-KR" altLang="en-US" sz="1600" dirty="0"/>
              <a:t>조회</a:t>
            </a:r>
            <a:endParaRPr lang="en-US" altLang="ko-KR" sz="1600" dirty="0"/>
          </a:p>
        </p:txBody>
      </p:sp>
      <p:pic>
        <p:nvPicPr>
          <p:cNvPr id="5126" name="Picture 6" descr="Db 파일 형식 기호 - 무료 상호 작용개 아이콘">
            <a:extLst>
              <a:ext uri="{FF2B5EF4-FFF2-40B4-BE49-F238E27FC236}">
                <a16:creationId xmlns:a16="http://schemas.microsoft.com/office/drawing/2014/main" id="{256EE443-95E9-4715-AAE5-9549F2E3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454" y="2771707"/>
            <a:ext cx="1832548" cy="18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F716E76-4F4C-46B7-ADB3-304B1C819FFD}"/>
              </a:ext>
            </a:extLst>
          </p:cNvPr>
          <p:cNvSpPr txBox="1"/>
          <p:nvPr/>
        </p:nvSpPr>
        <p:spPr>
          <a:xfrm>
            <a:off x="8245817" y="4294671"/>
            <a:ext cx="1781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조회된 메뉴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 를 서버로 가져옴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62926A-0879-4289-973B-F979527B434C}"/>
              </a:ext>
            </a:extLst>
          </p:cNvPr>
          <p:cNvSpPr txBox="1"/>
          <p:nvPr/>
        </p:nvSpPr>
        <p:spPr>
          <a:xfrm>
            <a:off x="5207486" y="4415304"/>
            <a:ext cx="169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서버에서 사용자</a:t>
            </a:r>
            <a:endParaRPr lang="en-US" altLang="ko-KR" sz="1600" dirty="0"/>
          </a:p>
          <a:p>
            <a:r>
              <a:rPr lang="ko-KR" altLang="en-US" sz="1600" dirty="0"/>
              <a:t>에게 전달</a:t>
            </a:r>
            <a:endParaRPr lang="en-US" altLang="ko-KR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5BDB6B-3F16-4E63-A322-7A32DE9269AF}"/>
              </a:ext>
            </a:extLst>
          </p:cNvPr>
          <p:cNvSpPr txBox="1"/>
          <p:nvPr/>
        </p:nvSpPr>
        <p:spPr>
          <a:xfrm>
            <a:off x="2383362" y="459431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정보를 리스트 형식으로</a:t>
            </a:r>
            <a:endParaRPr lang="en-US" altLang="ko-KR" sz="1600" dirty="0"/>
          </a:p>
          <a:p>
            <a:r>
              <a:rPr lang="ko-KR" altLang="en-US" sz="1600" dirty="0"/>
              <a:t>사용자에게 보여줌</a:t>
            </a:r>
            <a:endParaRPr lang="en-US" altLang="ko-KR" sz="1600" dirty="0"/>
          </a:p>
        </p:txBody>
      </p:sp>
      <p:pic>
        <p:nvPicPr>
          <p:cNvPr id="5130" name="Picture 10" descr="Python 무료 아이콘 의 Plex Icons">
            <a:extLst>
              <a:ext uri="{FF2B5EF4-FFF2-40B4-BE49-F238E27FC236}">
                <a16:creationId xmlns:a16="http://schemas.microsoft.com/office/drawing/2014/main" id="{157E95C2-F5FC-447A-BAB5-83C7F7997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27" y="1199235"/>
            <a:ext cx="1361317" cy="136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qlite3 - File Exchange - MATLAB Central">
            <a:extLst>
              <a:ext uri="{FF2B5EF4-FFF2-40B4-BE49-F238E27FC236}">
                <a16:creationId xmlns:a16="http://schemas.microsoft.com/office/drawing/2014/main" id="{D6FDDDA6-4711-4D73-89A0-EB834D09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363" y="1167800"/>
            <a:ext cx="1614639" cy="16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텐서플로우(Tensorflow) 란?">
            <a:extLst>
              <a:ext uri="{FF2B5EF4-FFF2-40B4-BE49-F238E27FC236}">
                <a16:creationId xmlns:a16="http://schemas.microsoft.com/office/drawing/2014/main" id="{F076AA23-5060-4587-9B64-4E75C185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43" y="1233077"/>
            <a:ext cx="1753274" cy="51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케라스, 인공지능의 공용어 완전정복 - 인프런 | 강의">
            <a:extLst>
              <a:ext uri="{FF2B5EF4-FFF2-40B4-BE49-F238E27FC236}">
                <a16:creationId xmlns:a16="http://schemas.microsoft.com/office/drawing/2014/main" id="{E8D4A3DB-1596-4200-83D9-8B732BE34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99" y="1841159"/>
            <a:ext cx="1493750" cy="43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5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64DECF"/>
                </a:solidFill>
              </a:rPr>
              <a:t>텍스트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944FA6-0DA3-47DB-B897-6DC5D4A133DA}"/>
              </a:ext>
            </a:extLst>
          </p:cNvPr>
          <p:cNvSpPr txBox="1"/>
          <p:nvPr/>
        </p:nvSpPr>
        <p:spPr>
          <a:xfrm>
            <a:off x="681577" y="2033070"/>
            <a:ext cx="407675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Train data </a:t>
            </a:r>
            <a:r>
              <a:rPr lang="ko-KR" altLang="en-US" sz="2000" dirty="0"/>
              <a:t>생성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텍스트 전 처리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모델 설계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Train data</a:t>
            </a:r>
            <a:r>
              <a:rPr lang="ko-KR" altLang="en-US" sz="2000" dirty="0"/>
              <a:t>로 딥러닝 수행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학습된 신경망으로 텍스트 분석</a:t>
            </a:r>
            <a:br>
              <a:rPr lang="en-US" altLang="ko-KR" sz="2000" b="1" dirty="0"/>
            </a:br>
            <a:endParaRPr lang="en-US" altLang="ko-KR" sz="20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865A638-C247-43A3-BC2D-1951479DEAA4}"/>
              </a:ext>
            </a:extLst>
          </p:cNvPr>
          <p:cNvCxnSpPr>
            <a:cxnSpLocks/>
          </p:cNvCxnSpPr>
          <p:nvPr/>
        </p:nvCxnSpPr>
        <p:spPr>
          <a:xfrm>
            <a:off x="4542318" y="2163519"/>
            <a:ext cx="857956" cy="0"/>
          </a:xfrm>
          <a:prstGeom prst="straightConnector1">
            <a:avLst/>
          </a:prstGeom>
          <a:ln w="76200">
            <a:solidFill>
              <a:srgbClr val="64DE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BED3443-EF64-477A-B20A-071BD8F27AD7}"/>
              </a:ext>
            </a:extLst>
          </p:cNvPr>
          <p:cNvSpPr txBox="1"/>
          <p:nvPr/>
        </p:nvSpPr>
        <p:spPr>
          <a:xfrm>
            <a:off x="6630018" y="1978853"/>
            <a:ext cx="160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Train_data.csv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D305DAF-5D05-4B1C-A2F4-CA015BD1BC57}"/>
              </a:ext>
            </a:extLst>
          </p:cNvPr>
          <p:cNvCxnSpPr>
            <a:cxnSpLocks/>
          </p:cNvCxnSpPr>
          <p:nvPr/>
        </p:nvCxnSpPr>
        <p:spPr>
          <a:xfrm>
            <a:off x="4542318" y="3083563"/>
            <a:ext cx="857956" cy="0"/>
          </a:xfrm>
          <a:prstGeom prst="straightConnector1">
            <a:avLst/>
          </a:prstGeom>
          <a:ln w="76200">
            <a:solidFill>
              <a:srgbClr val="64DE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윈도우OS에 한국어 형태소 분석기 KoNLPy 설치 및 오류 해결">
            <a:extLst>
              <a:ext uri="{FF2B5EF4-FFF2-40B4-BE49-F238E27FC236}">
                <a16:creationId xmlns:a16="http://schemas.microsoft.com/office/drawing/2014/main" id="{EB6D7010-5906-4F60-887B-932119C2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756" y="2640661"/>
            <a:ext cx="1206546" cy="96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케라스, 인공지능의 공용어 완전정복 - 인프런 | 강의">
            <a:extLst>
              <a:ext uri="{FF2B5EF4-FFF2-40B4-BE49-F238E27FC236}">
                <a16:creationId xmlns:a16="http://schemas.microsoft.com/office/drawing/2014/main" id="{46E85F69-5B89-4315-903B-EBD74F56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39" y="2904110"/>
            <a:ext cx="1493750" cy="43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BE72A8A-5D45-424B-927E-CD82175167FD}"/>
              </a:ext>
            </a:extLst>
          </p:cNvPr>
          <p:cNvCxnSpPr>
            <a:cxnSpLocks/>
          </p:cNvCxnSpPr>
          <p:nvPr/>
        </p:nvCxnSpPr>
        <p:spPr>
          <a:xfrm>
            <a:off x="4519455" y="3958452"/>
            <a:ext cx="857956" cy="0"/>
          </a:xfrm>
          <a:prstGeom prst="straightConnector1">
            <a:avLst/>
          </a:prstGeom>
          <a:ln w="76200">
            <a:solidFill>
              <a:srgbClr val="64DE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4" descr="텐서플로우(Tensorflow) 란?">
            <a:extLst>
              <a:ext uri="{FF2B5EF4-FFF2-40B4-BE49-F238E27FC236}">
                <a16:creationId xmlns:a16="http://schemas.microsoft.com/office/drawing/2014/main" id="{97F5AD5C-0616-4F4D-B0E3-C4EFEBC45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392" y="3751488"/>
            <a:ext cx="1753274" cy="51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케라스, 인공지능의 공용어 완전정복 - 인프런 | 강의">
            <a:extLst>
              <a:ext uri="{FF2B5EF4-FFF2-40B4-BE49-F238E27FC236}">
                <a16:creationId xmlns:a16="http://schemas.microsoft.com/office/drawing/2014/main" id="{120966AE-439F-4F46-B02C-4318FC97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539" y="3751488"/>
            <a:ext cx="1493750" cy="43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60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1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Train data </a:t>
            </a:r>
            <a:r>
              <a:rPr lang="ko-KR" altLang="en-US" sz="2400" dirty="0"/>
              <a:t>생성</a:t>
            </a:r>
            <a:endParaRPr lang="en-US" altLang="ko-KR" sz="24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408AA58-12EA-4B23-96B5-9C503989E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3" y="1286793"/>
            <a:ext cx="4965980" cy="51299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44D40BF-6BEB-4FD9-9A39-E295899487CD}"/>
              </a:ext>
            </a:extLst>
          </p:cNvPr>
          <p:cNvSpPr txBox="1"/>
          <p:nvPr/>
        </p:nvSpPr>
        <p:spPr>
          <a:xfrm>
            <a:off x="433222" y="1965337"/>
            <a:ext cx="393088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3E3A38"/>
                </a:solidFill>
              </a:rPr>
              <a:t>Title, </a:t>
            </a:r>
            <a:r>
              <a:rPr lang="en-US" altLang="ko-KR" sz="2000" b="1" dirty="0" err="1">
                <a:solidFill>
                  <a:srgbClr val="3E3A38"/>
                </a:solidFill>
              </a:rPr>
              <a:t>lable</a:t>
            </a:r>
            <a:r>
              <a:rPr lang="ko-KR" altLang="en-US" sz="2000" b="1" dirty="0">
                <a:solidFill>
                  <a:srgbClr val="3E3A38"/>
                </a:solidFill>
              </a:rPr>
              <a:t>로  구분된 </a:t>
            </a:r>
            <a:r>
              <a:rPr lang="en-US" altLang="ko-KR" sz="2000" b="1" dirty="0">
                <a:solidFill>
                  <a:srgbClr val="3E3A38"/>
                </a:solidFill>
              </a:rPr>
              <a:t>csv</a:t>
            </a:r>
            <a:r>
              <a:rPr lang="ko-KR" altLang="en-US" sz="2000" b="1" dirty="0">
                <a:solidFill>
                  <a:srgbClr val="3E3A38"/>
                </a:solidFill>
              </a:rPr>
              <a:t>파일</a:t>
            </a: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3E3A38"/>
                </a:solidFill>
              </a:rPr>
              <a:t>매운맛 </a:t>
            </a:r>
            <a:r>
              <a:rPr lang="en-US" altLang="ko-KR" sz="2000" b="1" dirty="0">
                <a:solidFill>
                  <a:srgbClr val="3E3A38"/>
                </a:solidFill>
              </a:rPr>
              <a:t>= 1, </a:t>
            </a:r>
            <a:r>
              <a:rPr lang="ko-KR" altLang="en-US" sz="2000" b="1" dirty="0">
                <a:solidFill>
                  <a:srgbClr val="3E3A38"/>
                </a:solidFill>
              </a:rPr>
              <a:t>신맛 </a:t>
            </a:r>
            <a:r>
              <a:rPr lang="en-US" altLang="ko-KR" sz="2000" b="1" dirty="0">
                <a:solidFill>
                  <a:srgbClr val="3E3A38"/>
                </a:solidFill>
              </a:rPr>
              <a:t>= 2</a:t>
            </a:r>
            <a:br>
              <a:rPr lang="en-US" altLang="ko-KR" sz="2000" b="1" dirty="0">
                <a:solidFill>
                  <a:srgbClr val="3E3A38"/>
                </a:solidFill>
              </a:rPr>
            </a:br>
            <a:r>
              <a:rPr lang="ko-KR" altLang="en-US" sz="2000" b="1" dirty="0">
                <a:solidFill>
                  <a:srgbClr val="3E3A38"/>
                </a:solidFill>
              </a:rPr>
              <a:t>단맛 </a:t>
            </a:r>
            <a:r>
              <a:rPr lang="en-US" altLang="ko-KR" sz="2000" b="1" dirty="0">
                <a:solidFill>
                  <a:srgbClr val="3E3A38"/>
                </a:solidFill>
              </a:rPr>
              <a:t>= 3, </a:t>
            </a:r>
            <a:r>
              <a:rPr lang="ko-KR" altLang="en-US" sz="2000" b="1" dirty="0">
                <a:solidFill>
                  <a:srgbClr val="3E3A38"/>
                </a:solidFill>
              </a:rPr>
              <a:t>고소한 맛 </a:t>
            </a:r>
            <a:r>
              <a:rPr lang="en-US" altLang="ko-KR" sz="2000" b="1" dirty="0">
                <a:solidFill>
                  <a:srgbClr val="3E3A38"/>
                </a:solidFill>
              </a:rPr>
              <a:t>= 4</a:t>
            </a:r>
            <a:br>
              <a:rPr lang="en-US" altLang="ko-KR" sz="2000" b="1" dirty="0">
                <a:solidFill>
                  <a:srgbClr val="3E3A38"/>
                </a:solidFill>
              </a:rPr>
            </a:br>
            <a:r>
              <a:rPr lang="ko-KR" altLang="en-US" sz="2000" b="1" dirty="0">
                <a:solidFill>
                  <a:srgbClr val="3E3A38"/>
                </a:solidFill>
              </a:rPr>
              <a:t>로 분류</a:t>
            </a: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3E3A38"/>
                </a:solidFill>
              </a:rPr>
              <a:t>총</a:t>
            </a:r>
            <a:r>
              <a:rPr lang="en-US" altLang="ko-KR" sz="2000" b="1" dirty="0">
                <a:solidFill>
                  <a:srgbClr val="3E3A38"/>
                </a:solidFill>
              </a:rPr>
              <a:t>60</a:t>
            </a:r>
            <a:r>
              <a:rPr lang="ko-KR" altLang="en-US" sz="2000" b="1" dirty="0">
                <a:solidFill>
                  <a:srgbClr val="3E3A38"/>
                </a:solidFill>
              </a:rPr>
              <a:t>개의 데이터 사용</a:t>
            </a:r>
            <a:endParaRPr lang="en-US" altLang="ko-KR" sz="2000" b="1" dirty="0">
              <a:solidFill>
                <a:srgbClr val="3E3A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9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텍스트 전 처리</a:t>
            </a:r>
            <a:endParaRPr lang="en-US" altLang="ko-KR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D40BF-6BEB-4FD9-9A39-E295899487CD}"/>
              </a:ext>
            </a:extLst>
          </p:cNvPr>
          <p:cNvSpPr txBox="1"/>
          <p:nvPr/>
        </p:nvSpPr>
        <p:spPr>
          <a:xfrm>
            <a:off x="375620" y="1898868"/>
            <a:ext cx="48622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rgbClr val="3E3A38"/>
                </a:solidFill>
              </a:rPr>
              <a:t>Konlpy</a:t>
            </a:r>
            <a:r>
              <a:rPr lang="ko-KR" altLang="en-US" sz="2000" b="1" dirty="0">
                <a:solidFill>
                  <a:srgbClr val="3E3A38"/>
                </a:solidFill>
              </a:rPr>
              <a:t>를 이용하여 형태소로 분류</a:t>
            </a:r>
            <a:br>
              <a:rPr lang="en-US" altLang="ko-KR" sz="2000" b="1" dirty="0">
                <a:solidFill>
                  <a:srgbClr val="3E3A38"/>
                </a:solidFill>
              </a:rPr>
            </a:br>
            <a:r>
              <a:rPr lang="ko-KR" altLang="en-US" sz="2000" b="1" dirty="0">
                <a:solidFill>
                  <a:srgbClr val="3E3A38"/>
                </a:solidFill>
              </a:rPr>
              <a:t>토큰화 과정 수행</a:t>
            </a: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3E3A38"/>
                </a:solidFill>
              </a:rPr>
              <a:t>불용어</a:t>
            </a:r>
            <a:r>
              <a:rPr lang="en-US" altLang="ko-KR" sz="2000" b="1" dirty="0">
                <a:solidFill>
                  <a:srgbClr val="3E3A38"/>
                </a:solidFill>
              </a:rPr>
              <a:t>(</a:t>
            </a:r>
            <a:r>
              <a:rPr lang="ko-KR" altLang="en-US" sz="2000" b="1" dirty="0">
                <a:solidFill>
                  <a:srgbClr val="3E3A38"/>
                </a:solidFill>
              </a:rPr>
              <a:t>의미 분석에 필요 없는 단어들</a:t>
            </a:r>
            <a:r>
              <a:rPr lang="en-US" altLang="ko-KR" sz="2000" b="1" dirty="0">
                <a:solidFill>
                  <a:srgbClr val="3E3A38"/>
                </a:solidFill>
              </a:rPr>
              <a:t>)</a:t>
            </a:r>
            <a:br>
              <a:rPr lang="en-US" altLang="ko-KR" sz="2000" b="1" dirty="0">
                <a:solidFill>
                  <a:srgbClr val="3E3A38"/>
                </a:solidFill>
              </a:rPr>
            </a:br>
            <a:r>
              <a:rPr lang="ko-KR" altLang="en-US" sz="2000" b="1" dirty="0">
                <a:solidFill>
                  <a:srgbClr val="3E3A38"/>
                </a:solidFill>
              </a:rPr>
              <a:t>를 제거</a:t>
            </a:r>
            <a:endParaRPr lang="en-US" altLang="ko-KR" sz="2000" b="1" dirty="0">
              <a:solidFill>
                <a:srgbClr val="3E3A38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99569A-DFEF-4E3A-94DB-6814514EE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322" y="2884982"/>
            <a:ext cx="6225278" cy="7736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75CCF3-5FE2-4687-B5C0-D7516A1A4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74" y="1840515"/>
            <a:ext cx="2787459" cy="7736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F094DF-45AD-495E-ADE2-F8453E5E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322" y="2599350"/>
            <a:ext cx="5800545" cy="33206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25C7327-DD85-47E5-9209-460A117349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40"/>
          <a:stretch/>
        </p:blipFill>
        <p:spPr>
          <a:xfrm>
            <a:off x="5409322" y="4511605"/>
            <a:ext cx="5261665" cy="10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4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0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텍스트 전 처리</a:t>
            </a:r>
            <a:endParaRPr lang="en-US" altLang="ko-KR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D40BF-6BEB-4FD9-9A39-E295899487CD}"/>
              </a:ext>
            </a:extLst>
          </p:cNvPr>
          <p:cNvSpPr txBox="1"/>
          <p:nvPr/>
        </p:nvSpPr>
        <p:spPr>
          <a:xfrm>
            <a:off x="348891" y="2449719"/>
            <a:ext cx="5051383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6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3E3A38"/>
                </a:solidFill>
              </a:rPr>
              <a:t>Keras</a:t>
            </a:r>
            <a:r>
              <a:rPr lang="ko-KR" altLang="en-US" b="1" dirty="0">
                <a:solidFill>
                  <a:srgbClr val="3E3A38"/>
                </a:solidFill>
              </a:rPr>
              <a:t>를 이용하여 컴퓨터가 읽을 수 있는</a:t>
            </a:r>
            <a:br>
              <a:rPr lang="en-US" altLang="ko-KR" b="1" dirty="0">
                <a:solidFill>
                  <a:srgbClr val="3E3A38"/>
                </a:solidFill>
              </a:rPr>
            </a:br>
            <a:r>
              <a:rPr lang="ko-KR" altLang="en-US" b="1" dirty="0">
                <a:solidFill>
                  <a:srgbClr val="3E3A38"/>
                </a:solidFill>
              </a:rPr>
              <a:t>정수로 표현하기 위해 </a:t>
            </a:r>
            <a:r>
              <a:rPr lang="ko-KR" altLang="en-US" b="1" dirty="0">
                <a:solidFill>
                  <a:srgbClr val="FF0000"/>
                </a:solidFill>
              </a:rPr>
              <a:t>인코딩</a:t>
            </a:r>
            <a:r>
              <a:rPr lang="ko-KR" altLang="en-US" b="1" dirty="0">
                <a:solidFill>
                  <a:srgbClr val="3E3A38"/>
                </a:solidFill>
              </a:rPr>
              <a:t> 수행</a:t>
            </a:r>
            <a:endParaRPr lang="en-US" altLang="ko-KR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E3A38"/>
                </a:solidFill>
              </a:rPr>
              <a:t>모든 입력 문장의 출력 수를 같게 하기 위해 </a:t>
            </a:r>
            <a:br>
              <a:rPr lang="en-US" altLang="ko-KR" b="1" dirty="0">
                <a:solidFill>
                  <a:srgbClr val="3E3A38"/>
                </a:solidFill>
              </a:rPr>
            </a:br>
            <a:r>
              <a:rPr lang="ko-KR" altLang="en-US" b="1" dirty="0">
                <a:solidFill>
                  <a:srgbClr val="00B0F0"/>
                </a:solidFill>
              </a:rPr>
              <a:t>패딩 </a:t>
            </a:r>
            <a:r>
              <a:rPr lang="ko-KR" altLang="en-US" b="1" dirty="0">
                <a:solidFill>
                  <a:srgbClr val="3E3A38"/>
                </a:solidFill>
              </a:rPr>
              <a:t>수행</a:t>
            </a:r>
            <a:endParaRPr lang="en-US" altLang="ko-KR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E3A3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B5A1B-1300-4E42-945E-9279A5BCD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86"/>
          <a:stretch/>
        </p:blipFill>
        <p:spPr>
          <a:xfrm>
            <a:off x="5550626" y="2615593"/>
            <a:ext cx="6546573" cy="194580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749D9C-4BA6-467C-8058-99B1CA4FA6E6}"/>
              </a:ext>
            </a:extLst>
          </p:cNvPr>
          <p:cNvSpPr/>
          <p:nvPr/>
        </p:nvSpPr>
        <p:spPr>
          <a:xfrm>
            <a:off x="5550627" y="3117324"/>
            <a:ext cx="1053374" cy="314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2037AF-D039-46E8-9132-B190D1331EEF}"/>
              </a:ext>
            </a:extLst>
          </p:cNvPr>
          <p:cNvSpPr/>
          <p:nvPr/>
        </p:nvSpPr>
        <p:spPr>
          <a:xfrm>
            <a:off x="5550625" y="3443110"/>
            <a:ext cx="1042086" cy="107244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69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0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모델 설계 및 딥러닝 학습</a:t>
            </a:r>
            <a:endParaRPr lang="en-US" altLang="ko-KR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4D40BF-6BEB-4FD9-9A39-E295899487CD}"/>
              </a:ext>
            </a:extLst>
          </p:cNvPr>
          <p:cNvSpPr txBox="1"/>
          <p:nvPr/>
        </p:nvSpPr>
        <p:spPr>
          <a:xfrm>
            <a:off x="251443" y="2147224"/>
            <a:ext cx="48965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3E3A38"/>
                </a:solidFill>
              </a:rPr>
              <a:t>LSTM</a:t>
            </a:r>
            <a:r>
              <a:rPr lang="ko-KR" altLang="en-US" sz="2000" b="1" dirty="0">
                <a:solidFill>
                  <a:srgbClr val="3E3A38"/>
                </a:solidFill>
              </a:rPr>
              <a:t>모델</a:t>
            </a:r>
            <a:r>
              <a:rPr lang="en-US" altLang="ko-KR" sz="2000" b="1" dirty="0">
                <a:solidFill>
                  <a:srgbClr val="3E3A38"/>
                </a:solidFill>
              </a:rPr>
              <a:t>, </a:t>
            </a:r>
            <a:r>
              <a:rPr lang="en-US" altLang="ko-KR" sz="2000" b="1" dirty="0" err="1">
                <a:solidFill>
                  <a:srgbClr val="3E3A38"/>
                </a:solidFill>
              </a:rPr>
              <a:t>softmax</a:t>
            </a:r>
            <a:r>
              <a:rPr lang="ko-KR" altLang="en-US" sz="2000" b="1" dirty="0">
                <a:solidFill>
                  <a:srgbClr val="3E3A38"/>
                </a:solidFill>
              </a:rPr>
              <a:t>활성화 함수</a:t>
            </a:r>
            <a:br>
              <a:rPr lang="en-US" altLang="ko-KR" sz="2000" b="1" dirty="0">
                <a:solidFill>
                  <a:srgbClr val="3E3A38"/>
                </a:solidFill>
              </a:rPr>
            </a:br>
            <a:r>
              <a:rPr lang="en-US" altLang="ko-KR" sz="2000" b="1" dirty="0">
                <a:solidFill>
                  <a:srgbClr val="3E3A38"/>
                </a:solidFill>
              </a:rPr>
              <a:t>cross entropy loss</a:t>
            </a:r>
            <a:r>
              <a:rPr lang="ko-KR" altLang="en-US" sz="2000" b="1" dirty="0">
                <a:solidFill>
                  <a:srgbClr val="3E3A38"/>
                </a:solidFill>
              </a:rPr>
              <a:t>함수</a:t>
            </a:r>
            <a:r>
              <a:rPr lang="en-US" altLang="ko-KR" sz="2000" b="1" dirty="0">
                <a:solidFill>
                  <a:srgbClr val="3E3A38"/>
                </a:solidFill>
              </a:rPr>
              <a:t>, </a:t>
            </a:r>
            <a:r>
              <a:rPr lang="en-US" altLang="ko-KR" sz="2000" b="1" dirty="0" err="1">
                <a:solidFill>
                  <a:srgbClr val="3E3A38"/>
                </a:solidFill>
              </a:rPr>
              <a:t>adam</a:t>
            </a:r>
            <a:r>
              <a:rPr lang="en-US" altLang="ko-KR" sz="2000" b="1" dirty="0">
                <a:solidFill>
                  <a:srgbClr val="3E3A38"/>
                </a:solidFill>
              </a:rPr>
              <a:t> </a:t>
            </a:r>
            <a:r>
              <a:rPr lang="ko-KR" altLang="en-US" sz="2000" b="1" dirty="0">
                <a:solidFill>
                  <a:srgbClr val="3E3A38"/>
                </a:solidFill>
              </a:rPr>
              <a:t>최적화</a:t>
            </a:r>
            <a:br>
              <a:rPr lang="en-US" altLang="ko-KR" sz="2000" b="1" dirty="0">
                <a:solidFill>
                  <a:srgbClr val="3E3A38"/>
                </a:solidFill>
              </a:rPr>
            </a:br>
            <a:r>
              <a:rPr lang="ko-KR" altLang="en-US" sz="2000" b="1" dirty="0">
                <a:solidFill>
                  <a:srgbClr val="3E3A38"/>
                </a:solidFill>
              </a:rPr>
              <a:t>함수 사용하여 모델 설계</a:t>
            </a: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CADB7-8E93-448D-ACAB-01CC3CA6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74" y="1286792"/>
            <a:ext cx="6391275" cy="2923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ED06F0-C5C6-495C-A3AE-51C901568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906" y="4478026"/>
            <a:ext cx="3019425" cy="18740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A02EAD-0334-4BEF-A954-BABF56E46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92" y="4508555"/>
            <a:ext cx="2981325" cy="195262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26596E1-A147-4836-A579-4545A32EA603}"/>
              </a:ext>
            </a:extLst>
          </p:cNvPr>
          <p:cNvSpPr/>
          <p:nvPr/>
        </p:nvSpPr>
        <p:spPr>
          <a:xfrm>
            <a:off x="6577620" y="5226966"/>
            <a:ext cx="1110983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922FC-2F70-4857-B4BB-83205C0E79F1}"/>
              </a:ext>
            </a:extLst>
          </p:cNvPr>
          <p:cNvSpPr txBox="1"/>
          <p:nvPr/>
        </p:nvSpPr>
        <p:spPr>
          <a:xfrm>
            <a:off x="3774139" y="6435042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 값         정확성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969A47-328E-457D-9040-0B977320658D}"/>
              </a:ext>
            </a:extLst>
          </p:cNvPr>
          <p:cNvSpPr txBox="1"/>
          <p:nvPr/>
        </p:nvSpPr>
        <p:spPr>
          <a:xfrm>
            <a:off x="8796490" y="6435042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손실 값         정확성</a:t>
            </a:r>
          </a:p>
        </p:txBody>
      </p:sp>
    </p:spTree>
    <p:extLst>
      <p:ext uri="{BB962C8B-B14F-4D97-AF65-F5344CB8AC3E}">
        <p14:creationId xmlns:p14="http://schemas.microsoft.com/office/powerpoint/2010/main" val="318413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텍스트 분석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35EE9F-BF45-4008-AD7E-738699A19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77" y="1631804"/>
            <a:ext cx="5286316" cy="2763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968BD-E866-442D-B8D2-7A698295D34A}"/>
              </a:ext>
            </a:extLst>
          </p:cNvPr>
          <p:cNvSpPr txBox="1"/>
          <p:nvPr/>
        </p:nvSpPr>
        <p:spPr>
          <a:xfrm>
            <a:off x="404428" y="183215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3E3A38"/>
                </a:solidFill>
              </a:rPr>
              <a:t>매운맛 </a:t>
            </a:r>
            <a:r>
              <a:rPr lang="en-US" altLang="ko-KR" sz="1800" b="1" dirty="0">
                <a:solidFill>
                  <a:srgbClr val="3E3A38"/>
                </a:solidFill>
              </a:rPr>
              <a:t>= 1, </a:t>
            </a:r>
            <a:r>
              <a:rPr lang="ko-KR" altLang="en-US" sz="1800" b="1" dirty="0">
                <a:solidFill>
                  <a:srgbClr val="3E3A38"/>
                </a:solidFill>
              </a:rPr>
              <a:t>신맛 </a:t>
            </a:r>
            <a:r>
              <a:rPr lang="en-US" altLang="ko-KR" sz="1800" b="1" dirty="0">
                <a:solidFill>
                  <a:srgbClr val="3E3A38"/>
                </a:solidFill>
              </a:rPr>
              <a:t>= </a:t>
            </a:r>
            <a:r>
              <a:rPr lang="en-US" altLang="ko-KR" b="1" dirty="0">
                <a:solidFill>
                  <a:srgbClr val="3E3A38"/>
                </a:solidFill>
              </a:rPr>
              <a:t>2, </a:t>
            </a:r>
            <a:r>
              <a:rPr lang="ko-KR" altLang="en-US" sz="1800" b="1" dirty="0">
                <a:solidFill>
                  <a:srgbClr val="3E3A38"/>
                </a:solidFill>
              </a:rPr>
              <a:t>단맛 </a:t>
            </a:r>
            <a:r>
              <a:rPr lang="en-US" altLang="ko-KR" sz="1800" b="1" dirty="0">
                <a:solidFill>
                  <a:srgbClr val="3E3A38"/>
                </a:solidFill>
              </a:rPr>
              <a:t>= 3, </a:t>
            </a:r>
            <a:r>
              <a:rPr lang="ko-KR" altLang="en-US" sz="1800" b="1" dirty="0">
                <a:solidFill>
                  <a:srgbClr val="3E3A38"/>
                </a:solidFill>
              </a:rPr>
              <a:t>고소한 맛 </a:t>
            </a:r>
            <a:r>
              <a:rPr lang="en-US" altLang="ko-KR" sz="1800" b="1" dirty="0">
                <a:solidFill>
                  <a:srgbClr val="3E3A38"/>
                </a:solidFill>
              </a:rPr>
              <a:t>= 4</a:t>
            </a:r>
            <a:br>
              <a:rPr lang="en-US" altLang="ko-KR" sz="1800" b="1" dirty="0">
                <a:solidFill>
                  <a:srgbClr val="3E3A38"/>
                </a:solidFill>
              </a:rPr>
            </a:br>
            <a:r>
              <a:rPr lang="ko-KR" altLang="en-US" sz="1800" b="1" dirty="0">
                <a:solidFill>
                  <a:srgbClr val="3E3A38"/>
                </a:solidFill>
              </a:rPr>
              <a:t>로 분류</a:t>
            </a:r>
            <a:endParaRPr lang="en-US" altLang="ko-KR" sz="1800" b="1" dirty="0">
              <a:solidFill>
                <a:srgbClr val="3E3A38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F6B30D-A5DC-48A6-BD73-332C18220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39" y="3096284"/>
            <a:ext cx="3975449" cy="461665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88E88C4-3C2F-41A7-A8D3-05AE52970791}"/>
              </a:ext>
            </a:extLst>
          </p:cNvPr>
          <p:cNvSpPr/>
          <p:nvPr/>
        </p:nvSpPr>
        <p:spPr>
          <a:xfrm>
            <a:off x="4882541" y="3198167"/>
            <a:ext cx="1110983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8F8B71-54A0-4D77-96B9-AC7C4F9B1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021" y="3832041"/>
            <a:ext cx="2218557" cy="46166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BAAAE1E-350F-414D-AAA7-FF4743239C6C}"/>
              </a:ext>
            </a:extLst>
          </p:cNvPr>
          <p:cNvSpPr/>
          <p:nvPr/>
        </p:nvSpPr>
        <p:spPr>
          <a:xfrm>
            <a:off x="4881536" y="3933924"/>
            <a:ext cx="1110983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2C462AEF-6FEB-43EB-A3B9-065790D2B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93710"/>
              </p:ext>
            </p:extLst>
          </p:nvPr>
        </p:nvGraphicFramePr>
        <p:xfrm>
          <a:off x="3356793" y="4837719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701452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568866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88416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7000490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5988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0.98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74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매운맛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고소한 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190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70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64DECF"/>
                </a:solidFill>
              </a:rPr>
              <a:t>메뉴 추천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F3527B-5098-4948-872F-886672A9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6" y="2407512"/>
            <a:ext cx="7714466" cy="29966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810742-043E-43E0-B5E4-DCBFB0B37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25" y="1809042"/>
            <a:ext cx="2493275" cy="443248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B22BAAD-7B41-4CE1-AFB1-A7C8C5E9D96A}"/>
              </a:ext>
            </a:extLst>
          </p:cNvPr>
          <p:cNvSpPr/>
          <p:nvPr/>
        </p:nvSpPr>
        <p:spPr>
          <a:xfrm>
            <a:off x="8137132" y="3623989"/>
            <a:ext cx="476302" cy="257901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7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64DECF"/>
                </a:solidFill>
              </a:rPr>
              <a:t>매장검색</a:t>
            </a: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B11A7C37-E81C-4634-ABC1-12F4D3ED4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71" y="3037345"/>
            <a:ext cx="1984723" cy="1984723"/>
          </a:xfrm>
          <a:prstGeom prst="rect">
            <a:avLst/>
          </a:prstGeom>
        </p:spPr>
      </p:pic>
      <p:pic>
        <p:nvPicPr>
          <p:cNvPr id="9" name="그래픽 8" descr="스마트폰 단색으로 채워진">
            <a:extLst>
              <a:ext uri="{FF2B5EF4-FFF2-40B4-BE49-F238E27FC236}">
                <a16:creationId xmlns:a16="http://schemas.microsoft.com/office/drawing/2014/main" id="{A28A501D-D558-4FB3-AC03-AD5AD006F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7900" y="3350654"/>
            <a:ext cx="1690080" cy="1690080"/>
          </a:xfrm>
          <a:prstGeom prst="rect">
            <a:avLst/>
          </a:prstGeom>
        </p:spPr>
      </p:pic>
      <p:pic>
        <p:nvPicPr>
          <p:cNvPr id="11" name="그래픽 10" descr="서버 단색으로 채워진">
            <a:extLst>
              <a:ext uri="{FF2B5EF4-FFF2-40B4-BE49-F238E27FC236}">
                <a16:creationId xmlns:a16="http://schemas.microsoft.com/office/drawing/2014/main" id="{A18487DB-909A-4EBC-86F5-3A373AD62B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5506" y="3538896"/>
            <a:ext cx="1587441" cy="1587441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952F766-3B08-4D3E-B8B6-AA1D9398B756}"/>
              </a:ext>
            </a:extLst>
          </p:cNvPr>
          <p:cNvSpPr/>
          <p:nvPr/>
        </p:nvSpPr>
        <p:spPr>
          <a:xfrm>
            <a:off x="2122649" y="3918804"/>
            <a:ext cx="884567" cy="18025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316B0F9-9D6E-4893-BAE1-2186B4CADA4C}"/>
              </a:ext>
            </a:extLst>
          </p:cNvPr>
          <p:cNvSpPr/>
          <p:nvPr/>
        </p:nvSpPr>
        <p:spPr>
          <a:xfrm>
            <a:off x="4644950" y="3983017"/>
            <a:ext cx="884567" cy="18025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안드로이드(Android) 어플 아이콘 이미지 변경하기">
            <a:extLst>
              <a:ext uri="{FF2B5EF4-FFF2-40B4-BE49-F238E27FC236}">
                <a16:creationId xmlns:a16="http://schemas.microsoft.com/office/drawing/2014/main" id="{B7761F51-B62B-42B1-9A9E-F7641A12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65" y="2584922"/>
            <a:ext cx="878536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9B3A40-9E5A-4E55-8D15-C52825B9F484}"/>
              </a:ext>
            </a:extLst>
          </p:cNvPr>
          <p:cNvSpPr txBox="1"/>
          <p:nvPr/>
        </p:nvSpPr>
        <p:spPr>
          <a:xfrm>
            <a:off x="2164404" y="3077270"/>
            <a:ext cx="857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매장 검색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A466CF-E533-486B-8BC1-9A8E98EC3A99}"/>
              </a:ext>
            </a:extLst>
          </p:cNvPr>
          <p:cNvSpPr txBox="1"/>
          <p:nvPr/>
        </p:nvSpPr>
        <p:spPr>
          <a:xfrm>
            <a:off x="4450985" y="3538896"/>
            <a:ext cx="1576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위치정보 요청</a:t>
            </a:r>
          </a:p>
        </p:txBody>
      </p:sp>
      <p:pic>
        <p:nvPicPr>
          <p:cNvPr id="8198" name="Picture 6" descr="네이버 클라우드 플렛폼(NCP) 시작하기">
            <a:extLst>
              <a:ext uri="{FF2B5EF4-FFF2-40B4-BE49-F238E27FC236}">
                <a16:creationId xmlns:a16="http://schemas.microsoft.com/office/drawing/2014/main" id="{C27560B2-D8BB-4C76-BB36-006BB5FD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321" y="2602003"/>
            <a:ext cx="1041043" cy="8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21F5CA2-2544-428A-9FD0-5210DC95BE16}"/>
              </a:ext>
            </a:extLst>
          </p:cNvPr>
          <p:cNvSpPr/>
          <p:nvPr/>
        </p:nvSpPr>
        <p:spPr>
          <a:xfrm rot="10800000">
            <a:off x="4627980" y="4396656"/>
            <a:ext cx="884567" cy="18025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EFE8A7-D8CD-46B7-8971-C68B18C0255B}"/>
              </a:ext>
            </a:extLst>
          </p:cNvPr>
          <p:cNvSpPr txBox="1"/>
          <p:nvPr/>
        </p:nvSpPr>
        <p:spPr>
          <a:xfrm>
            <a:off x="4437548" y="4700231"/>
            <a:ext cx="1353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위치정보 수신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C4E0C807-874E-46DB-95BB-FCD9217D14CD}"/>
              </a:ext>
            </a:extLst>
          </p:cNvPr>
          <p:cNvSpPr/>
          <p:nvPr/>
        </p:nvSpPr>
        <p:spPr>
          <a:xfrm rot="10800000">
            <a:off x="2070685" y="4465786"/>
            <a:ext cx="884567" cy="18025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9BE7AE-2255-49CB-9C66-AF0C96D22DBA}"/>
              </a:ext>
            </a:extLst>
          </p:cNvPr>
          <p:cNvSpPr txBox="1"/>
          <p:nvPr/>
        </p:nvSpPr>
        <p:spPr>
          <a:xfrm>
            <a:off x="1577864" y="4926120"/>
            <a:ext cx="1925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정보를 파싱 하여</a:t>
            </a:r>
            <a:endParaRPr lang="en-US" altLang="ko-KR" sz="1400" dirty="0"/>
          </a:p>
          <a:p>
            <a:r>
              <a:rPr lang="ko-KR" altLang="en-US" sz="1400" dirty="0"/>
              <a:t>리스트 형식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지도상에 마크로 표시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BD2FC27-0A07-4955-8BC2-62C16A04BC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76" y="2468487"/>
            <a:ext cx="2050107" cy="3098948"/>
          </a:xfrm>
          <a:prstGeom prst="rect">
            <a:avLst/>
          </a:prstGeom>
        </p:spPr>
      </p:pic>
      <p:pic>
        <p:nvPicPr>
          <p:cNvPr id="23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C7B99C68-CA4E-4226-AB0E-B10EF5228F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96" y="2430519"/>
            <a:ext cx="1893566" cy="32142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ED056D1-B81D-4106-BC5D-1898357FBA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400" y="2257052"/>
            <a:ext cx="2376603" cy="56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8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E3770-7531-454D-BB3A-2C2BF78766B7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0CFD95-A603-4898-B6E7-42603D9E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067" y="2011720"/>
            <a:ext cx="2376603" cy="5636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B9D17C-CD69-4943-AC7C-548368647D4E}"/>
              </a:ext>
            </a:extLst>
          </p:cNvPr>
          <p:cNvSpPr txBox="1"/>
          <p:nvPr/>
        </p:nvSpPr>
        <p:spPr>
          <a:xfrm>
            <a:off x="3148581" y="706372"/>
            <a:ext cx="8343485" cy="3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Naver</a:t>
            </a:r>
            <a:r>
              <a:rPr lang="ko-KR" altLang="en-US" sz="1600" dirty="0"/>
              <a:t> </a:t>
            </a:r>
            <a:r>
              <a:rPr lang="en-US" altLang="ko-KR" sz="1600" dirty="0"/>
              <a:t>Open API</a:t>
            </a:r>
            <a:r>
              <a:rPr lang="ko-KR" altLang="en-US" sz="1600" dirty="0"/>
              <a:t>를 사용하여 사용자에게 입력 받은 검색어에 맞는 주변 식당의 이름</a:t>
            </a:r>
            <a:r>
              <a:rPr lang="en-US" altLang="ko-KR" sz="1600" dirty="0"/>
              <a:t>, </a:t>
            </a:r>
            <a:r>
              <a:rPr lang="ko-KR" altLang="en-US" sz="1600" dirty="0"/>
              <a:t>주소 정보를 </a:t>
            </a:r>
            <a:r>
              <a:rPr lang="en-US" altLang="ko-KR" sz="1600" dirty="0"/>
              <a:t>URL</a:t>
            </a:r>
            <a:r>
              <a:rPr lang="ko-KR" altLang="en-US" sz="1600" dirty="0"/>
              <a:t>요청을 통해 </a:t>
            </a:r>
            <a:r>
              <a:rPr lang="en-US" altLang="ko-KR" sz="1600" dirty="0"/>
              <a:t>Json</a:t>
            </a:r>
            <a:r>
              <a:rPr lang="ko-KR" altLang="en-US" sz="1600" dirty="0"/>
              <a:t>객체로 받아 옴</a:t>
            </a:r>
            <a:r>
              <a:rPr lang="en-US" altLang="ko-KR" sz="16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669A6B-577E-4462-AD61-C76DBEBDE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240" y="3216590"/>
            <a:ext cx="7016999" cy="149542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F5EF711-B04A-4767-9337-31AA1CF8FD3D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EDE5D9-1081-4453-91D5-47E2FBE6C00B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851DC9A-E356-417D-ABB4-3AA551648933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AC7EF4A-E2B6-4C10-B916-C34B654AAAF7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6E89A7-96C1-4C8E-A34F-F21AF09BFCF6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54F3288C-4577-49EE-B260-9501DB61D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61" y="1879982"/>
            <a:ext cx="4293306" cy="4507914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F2FC85C1-3483-408A-8FCB-C742D5E71965}"/>
              </a:ext>
            </a:extLst>
          </p:cNvPr>
          <p:cNvSpPr/>
          <p:nvPr/>
        </p:nvSpPr>
        <p:spPr>
          <a:xfrm rot="5400000">
            <a:off x="7390517" y="2794846"/>
            <a:ext cx="410964" cy="308225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BD85D76-5E83-4675-B155-79284A8494BE}"/>
              </a:ext>
            </a:extLst>
          </p:cNvPr>
          <p:cNvSpPr/>
          <p:nvPr/>
        </p:nvSpPr>
        <p:spPr>
          <a:xfrm rot="10800000">
            <a:off x="4528671" y="3825714"/>
            <a:ext cx="410964" cy="308225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1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822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2397427" y="1722532"/>
            <a:ext cx="2450939" cy="923330"/>
            <a:chOff x="3403338" y="2598003"/>
            <a:chExt cx="245093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84F941-B1A5-42ED-AD78-B0F57A275C9B}"/>
                </a:ext>
              </a:extLst>
            </p:cNvPr>
            <p:cNvSpPr txBox="1"/>
            <p:nvPr/>
          </p:nvSpPr>
          <p:spPr>
            <a:xfrm>
              <a:off x="3403338" y="2598003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54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E13764-1EF0-4A6F-8554-79E11A74BCAB}"/>
                </a:ext>
              </a:extLst>
            </p:cNvPr>
            <p:cNvSpPr txBox="1"/>
            <p:nvPr/>
          </p:nvSpPr>
          <p:spPr>
            <a:xfrm>
              <a:off x="4182024" y="2667984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Bold" panose="00000800000000000000" pitchFamily="2" charset="-127"/>
                </a:rPr>
                <a:t>구현 계기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Bold" panose="00000800000000000000" pitchFamily="2" charset="-127"/>
                </a:rPr>
                <a:t>&amp;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Bold" panose="00000800000000000000" pitchFamily="2" charset="-127"/>
                </a:rPr>
                <a:t>배경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5AF55B-2B72-4D64-9D81-C0FF482732D7}"/>
              </a:ext>
            </a:extLst>
          </p:cNvPr>
          <p:cNvGrpSpPr/>
          <p:nvPr/>
        </p:nvGrpSpPr>
        <p:grpSpPr>
          <a:xfrm>
            <a:off x="2397427" y="3387529"/>
            <a:ext cx="1796913" cy="923330"/>
            <a:chOff x="6454034" y="2598003"/>
            <a:chExt cx="179691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6454034" y="2598003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54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7232720" y="266798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2397427" y="5019255"/>
            <a:ext cx="1796913" cy="923330"/>
            <a:chOff x="3403338" y="2598003"/>
            <a:chExt cx="1796913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3403338" y="2598003"/>
              <a:ext cx="9637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54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4182024" y="266798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Bold" panose="00000800000000000000" pitchFamily="2" charset="-127"/>
                </a:rPr>
                <a:t>시연영상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E3770-7531-454D-BB3A-2C2BF78766B7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99A66-BCFA-4CCD-B3F0-FA934CFAF424}"/>
              </a:ext>
            </a:extLst>
          </p:cNvPr>
          <p:cNvSpPr txBox="1"/>
          <p:nvPr/>
        </p:nvSpPr>
        <p:spPr>
          <a:xfrm>
            <a:off x="4726111" y="1456002"/>
            <a:ext cx="7527533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Url</a:t>
            </a:r>
            <a:r>
              <a:rPr lang="ko-KR" altLang="en-US" sz="2000" dirty="0"/>
              <a:t> 요청 결과로 얻어온 </a:t>
            </a:r>
            <a:r>
              <a:rPr lang="en-US" altLang="ko-KR" sz="2000" dirty="0"/>
              <a:t>Json </a:t>
            </a:r>
            <a:r>
              <a:rPr lang="ko-KR" altLang="en-US" sz="2000" dirty="0"/>
              <a:t>객체에서 필요한 정보인          음식점의 이름</a:t>
            </a:r>
            <a:r>
              <a:rPr lang="en-US" altLang="ko-KR" sz="2000" dirty="0"/>
              <a:t>, </a:t>
            </a:r>
            <a:r>
              <a:rPr lang="ko-KR" altLang="en-US" sz="2000" dirty="0"/>
              <a:t>주소정보를 얻기 위해서 </a:t>
            </a:r>
            <a:r>
              <a:rPr lang="en-US" altLang="ko-KR" sz="2000" dirty="0"/>
              <a:t>title, </a:t>
            </a:r>
            <a:r>
              <a:rPr lang="en-US" altLang="ko-KR" sz="2000" dirty="0" err="1"/>
              <a:t>roadAddress</a:t>
            </a:r>
            <a:r>
              <a:rPr lang="ko-KR" altLang="en-US" sz="2000" dirty="0"/>
              <a:t>행을 기준으로 파싱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음식점과 다른 장소의 구분을 위해 조건문을 이용해   </a:t>
            </a:r>
            <a:r>
              <a:rPr lang="en-US" altLang="ko-KR" sz="2000" dirty="0"/>
              <a:t>category</a:t>
            </a:r>
            <a:r>
              <a:rPr lang="ko-KR" altLang="en-US" sz="2000" dirty="0"/>
              <a:t>정보가 양식</a:t>
            </a:r>
            <a:r>
              <a:rPr lang="en-US" altLang="ko-KR" sz="2000" dirty="0"/>
              <a:t>&gt;</a:t>
            </a:r>
            <a:r>
              <a:rPr lang="ko-KR" altLang="en-US" sz="2000" dirty="0"/>
              <a:t>햄버거 인 </a:t>
            </a:r>
            <a:r>
              <a:rPr lang="en-US" altLang="ko-KR" sz="2000" dirty="0"/>
              <a:t>Json</a:t>
            </a:r>
            <a:r>
              <a:rPr lang="ko-KR" altLang="en-US" sz="2000" dirty="0"/>
              <a:t>정보만을 파싱</a:t>
            </a:r>
            <a:r>
              <a:rPr lang="en-US" altLang="ko-KR" sz="2000" dirty="0"/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167095D-0C9C-4825-A067-4B6771399BC3}"/>
              </a:ext>
            </a:extLst>
          </p:cNvPr>
          <p:cNvGrpSpPr/>
          <p:nvPr/>
        </p:nvGrpSpPr>
        <p:grpSpPr>
          <a:xfrm>
            <a:off x="305836" y="1075961"/>
            <a:ext cx="4420275" cy="5746038"/>
            <a:chOff x="305836" y="1075961"/>
            <a:chExt cx="4420275" cy="574603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4439CF3-1C9D-4C22-A426-C94E355C3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836" y="1075961"/>
              <a:ext cx="4420275" cy="574603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78D6A2-22F5-4DA4-A21A-45164D6345DD}"/>
                </a:ext>
              </a:extLst>
            </p:cNvPr>
            <p:cNvSpPr/>
            <p:nvPr/>
          </p:nvSpPr>
          <p:spPr>
            <a:xfrm>
              <a:off x="305836" y="3238500"/>
              <a:ext cx="2742164" cy="9334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3362EF2-F882-4781-82DC-7A29ACB10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920" y="3470015"/>
            <a:ext cx="4259882" cy="2428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F3C763E-504D-44AB-B17B-0E0DCD2B3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494" y="3748621"/>
            <a:ext cx="4259881" cy="242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4F0DA5-9244-446C-ADEA-3467D3D6C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563" y="5182150"/>
            <a:ext cx="3479397" cy="5353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CE8E431-F58F-4AD4-8B5F-1EFFDF9F8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563" y="5995987"/>
            <a:ext cx="3479397" cy="490538"/>
          </a:xfrm>
          <a:prstGeom prst="rect">
            <a:avLst/>
          </a:prstGeom>
        </p:spPr>
      </p:pic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1197799F-3A5C-4BE1-A0B5-6CD0D02E005F}"/>
              </a:ext>
            </a:extLst>
          </p:cNvPr>
          <p:cNvSpPr/>
          <p:nvPr/>
        </p:nvSpPr>
        <p:spPr>
          <a:xfrm>
            <a:off x="8915400" y="5924550"/>
            <a:ext cx="561975" cy="561975"/>
          </a:xfrm>
          <a:prstGeom prst="mathMultiply">
            <a:avLst>
              <a:gd name="adj1" fmla="val 99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원형: 비어 있음 22">
            <a:extLst>
              <a:ext uri="{FF2B5EF4-FFF2-40B4-BE49-F238E27FC236}">
                <a16:creationId xmlns:a16="http://schemas.microsoft.com/office/drawing/2014/main" id="{CE827BB7-6FC9-4B92-9AEC-9923449436F0}"/>
              </a:ext>
            </a:extLst>
          </p:cNvPr>
          <p:cNvSpPr/>
          <p:nvPr/>
        </p:nvSpPr>
        <p:spPr>
          <a:xfrm>
            <a:off x="8993678" y="5269919"/>
            <a:ext cx="405418" cy="404812"/>
          </a:xfrm>
          <a:prstGeom prst="donut">
            <a:avLst>
              <a:gd name="adj" fmla="val 105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007877A-CD4D-442F-B1D2-CBD8246029F4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AC28DAE-A931-4B4D-A9E0-5C07A8A57FCF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8772A73-75A9-4913-B79F-DABDCDD57FD7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55435C-14C4-4D7F-B754-985F385EC86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08517E-E25B-42C7-811F-89E6FB14F218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05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E3770-7531-454D-BB3A-2C2BF78766B7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4CA58-8DFE-4F5C-B04F-7B87C44386D4}"/>
              </a:ext>
            </a:extLst>
          </p:cNvPr>
          <p:cNvSpPr txBox="1"/>
          <p:nvPr/>
        </p:nvSpPr>
        <p:spPr>
          <a:xfrm>
            <a:off x="557400" y="3011126"/>
            <a:ext cx="10949614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파싱 된 주소정보를 위도</a:t>
            </a:r>
            <a:r>
              <a:rPr lang="en-US" altLang="ko-KR" sz="2000" dirty="0"/>
              <a:t>, </a:t>
            </a:r>
            <a:r>
              <a:rPr lang="ko-KR" altLang="en-US" sz="2000" dirty="0"/>
              <a:t>경도로 변환해 지도에 표시하기위해서  저장해둔 주소정보를 </a:t>
            </a:r>
            <a:r>
              <a:rPr lang="en-US" altLang="ko-KR" sz="2000" dirty="0"/>
              <a:t>URL</a:t>
            </a:r>
            <a:r>
              <a:rPr lang="ko-KR" altLang="en-US" sz="2000" dirty="0"/>
              <a:t>에 </a:t>
            </a:r>
            <a:r>
              <a:rPr lang="ko-KR" altLang="en-US" sz="2000" dirty="0" err="1"/>
              <a:t>추가한뒤</a:t>
            </a:r>
            <a:r>
              <a:rPr lang="ko-KR" altLang="en-US" sz="2000" dirty="0"/>
              <a:t> </a:t>
            </a:r>
            <a:r>
              <a:rPr lang="en-US" altLang="ko-KR" sz="2000" dirty="0" err="1"/>
              <a:t>Naver</a:t>
            </a:r>
            <a:r>
              <a:rPr lang="en-US" altLang="ko-KR" sz="2000" dirty="0"/>
              <a:t> Geocoder</a:t>
            </a:r>
            <a:r>
              <a:rPr lang="ko-KR" altLang="en-US" sz="2000" dirty="0"/>
              <a:t>를 사용하여 위도</a:t>
            </a:r>
            <a:r>
              <a:rPr lang="en-US" altLang="ko-KR" sz="2000" dirty="0"/>
              <a:t>, </a:t>
            </a:r>
            <a:r>
              <a:rPr lang="ko-KR" altLang="en-US" sz="2000" dirty="0"/>
              <a:t>경도 정보가 포함된 </a:t>
            </a:r>
            <a:r>
              <a:rPr lang="en-US" altLang="ko-KR" sz="2000" dirty="0"/>
              <a:t>Json</a:t>
            </a:r>
            <a:r>
              <a:rPr lang="ko-KR" altLang="en-US" sz="2000" dirty="0"/>
              <a:t>객체를 얻는다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Json </a:t>
            </a:r>
            <a:r>
              <a:rPr lang="ko-KR" altLang="en-US" sz="2000" dirty="0"/>
              <a:t>객체를 파싱 하여 위도</a:t>
            </a:r>
            <a:r>
              <a:rPr lang="en-US" altLang="ko-KR" sz="2000" dirty="0"/>
              <a:t>,</a:t>
            </a:r>
            <a:r>
              <a:rPr lang="ko-KR" altLang="en-US" sz="2000" dirty="0"/>
              <a:t> 경도 정보를 얻어 옴</a:t>
            </a:r>
            <a:r>
              <a:rPr lang="en-US" altLang="ko-KR" sz="2000" dirty="0"/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0EDF007-63CE-4EF6-9974-76A2A83F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40" y="1208571"/>
            <a:ext cx="7283360" cy="132995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A36319-7643-449E-8B65-6A0705DA3518}"/>
              </a:ext>
            </a:extLst>
          </p:cNvPr>
          <p:cNvCxnSpPr/>
          <p:nvPr/>
        </p:nvCxnSpPr>
        <p:spPr>
          <a:xfrm>
            <a:off x="10532302" y="2363400"/>
            <a:ext cx="14704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09B87D5-7F66-4D47-BF7E-3895CBB23186}"/>
              </a:ext>
            </a:extLst>
          </p:cNvPr>
          <p:cNvCxnSpPr>
            <a:cxnSpLocks/>
          </p:cNvCxnSpPr>
          <p:nvPr/>
        </p:nvCxnSpPr>
        <p:spPr>
          <a:xfrm>
            <a:off x="4692735" y="2852178"/>
            <a:ext cx="6728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D543E51-CEC4-4F07-A6D2-82993C6960ED}"/>
              </a:ext>
            </a:extLst>
          </p:cNvPr>
          <p:cNvCxnSpPr>
            <a:cxnSpLocks/>
          </p:cNvCxnSpPr>
          <p:nvPr/>
        </p:nvCxnSpPr>
        <p:spPr>
          <a:xfrm>
            <a:off x="10001306" y="1379395"/>
            <a:ext cx="200142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85DE47B-9541-48E8-AFE0-E6DA3313F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636" r="4972" b="46119"/>
          <a:stretch/>
        </p:blipFill>
        <p:spPr>
          <a:xfrm>
            <a:off x="250915" y="1226571"/>
            <a:ext cx="3743325" cy="131195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466FFE9-D621-48A1-833F-367B99E86446}"/>
              </a:ext>
            </a:extLst>
          </p:cNvPr>
          <p:cNvCxnSpPr>
            <a:cxnSpLocks/>
          </p:cNvCxnSpPr>
          <p:nvPr/>
        </p:nvCxnSpPr>
        <p:spPr>
          <a:xfrm>
            <a:off x="700411" y="2851168"/>
            <a:ext cx="182371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75C4F2C-0352-4583-BBA9-38781A377166}"/>
              </a:ext>
            </a:extLst>
          </p:cNvPr>
          <p:cNvSpPr/>
          <p:nvPr/>
        </p:nvSpPr>
        <p:spPr>
          <a:xfrm>
            <a:off x="4083398" y="1716393"/>
            <a:ext cx="594740" cy="3323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7BB316-1895-446C-9700-B7932477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80" y="2701404"/>
            <a:ext cx="8258175" cy="168592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AFE8677-DC75-4E22-89F8-EB8BB0D81322}"/>
              </a:ext>
            </a:extLst>
          </p:cNvPr>
          <p:cNvCxnSpPr>
            <a:cxnSpLocks/>
          </p:cNvCxnSpPr>
          <p:nvPr/>
        </p:nvCxnSpPr>
        <p:spPr>
          <a:xfrm>
            <a:off x="4797610" y="2505526"/>
            <a:ext cx="6026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AD793F-7FFD-467B-BA51-E95D60D46B84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5F8E102-5AD0-47D2-B849-7EF716F0AFD8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31839DB-329E-4AA6-AADD-E9D47019BF71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2ED37A-A389-4905-A846-B49CE0330205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DD7BB5-31B2-4587-88B4-D57ABA2C5624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87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E3770-7531-454D-BB3A-2C2BF78766B7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9406C-940F-40EB-996D-9A5DB8F539E4}"/>
              </a:ext>
            </a:extLst>
          </p:cNvPr>
          <p:cNvSpPr txBox="1"/>
          <p:nvPr/>
        </p:nvSpPr>
        <p:spPr>
          <a:xfrm>
            <a:off x="5367879" y="2236275"/>
            <a:ext cx="671970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가져온 음식점의 이름</a:t>
            </a:r>
            <a:r>
              <a:rPr lang="en-US" altLang="ko-KR" sz="2000" dirty="0"/>
              <a:t>, </a:t>
            </a:r>
            <a:r>
              <a:rPr lang="ko-KR" altLang="en-US" sz="2000" dirty="0"/>
              <a:t>위도</a:t>
            </a:r>
            <a:r>
              <a:rPr lang="en-US" altLang="ko-KR" sz="2000" dirty="0"/>
              <a:t>, </a:t>
            </a:r>
            <a:r>
              <a:rPr lang="ko-KR" altLang="en-US" sz="2000" dirty="0"/>
              <a:t>경도 정보와 </a:t>
            </a:r>
            <a:r>
              <a:rPr lang="en-US" altLang="ko-KR" sz="2000" dirty="0" err="1"/>
              <a:t>Naver</a:t>
            </a:r>
            <a:r>
              <a:rPr lang="en-US" altLang="ko-KR" sz="2000" dirty="0"/>
              <a:t> Maps API</a:t>
            </a:r>
            <a:r>
              <a:rPr lang="ko-KR" altLang="en-US" sz="2000" dirty="0"/>
              <a:t>를 사용하여 네이버 지도상에 마커로 음식점의    위치와 음식점의 이름을 표시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3F084EE7-748F-4510-8960-6E80AAB35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"/>
          <a:stretch/>
        </p:blipFill>
        <p:spPr>
          <a:xfrm>
            <a:off x="2728528" y="1287649"/>
            <a:ext cx="2563400" cy="4370201"/>
          </a:xfrm>
          <a:prstGeom prst="rect">
            <a:avLst/>
          </a:prstGeom>
        </p:spPr>
      </p:pic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1B4A1F82-77D7-44D7-B47D-05DDEC8277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/>
          <a:stretch/>
        </p:blipFill>
        <p:spPr>
          <a:xfrm>
            <a:off x="104421" y="1287649"/>
            <a:ext cx="2467761" cy="420715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16C712-743D-416C-8AFE-699D694ED18A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4B83237-D20E-4F93-990E-974448A60F85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813A040-6403-45D4-9F7B-34A3B5F71861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977268-B5B0-4808-8F5E-220C2A6868D7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3D3520-BE6A-45F2-9DC4-D4E78CE2DFB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126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557400" y="105596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64DECF"/>
                </a:solidFill>
              </a:rPr>
              <a:t>메뉴선택</a:t>
            </a: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B11A7C37-E81C-4634-ABC1-12F4D3ED4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" y="1591284"/>
            <a:ext cx="1984723" cy="1984723"/>
          </a:xfrm>
          <a:prstGeom prst="rect">
            <a:avLst/>
          </a:prstGeom>
        </p:spPr>
      </p:pic>
      <p:pic>
        <p:nvPicPr>
          <p:cNvPr id="9" name="그래픽 8" descr="스마트폰 단색으로 채워진">
            <a:extLst>
              <a:ext uri="{FF2B5EF4-FFF2-40B4-BE49-F238E27FC236}">
                <a16:creationId xmlns:a16="http://schemas.microsoft.com/office/drawing/2014/main" id="{A28A501D-D558-4FB3-AC03-AD5AD006F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6429" y="1904593"/>
            <a:ext cx="1690080" cy="1690080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952F766-3B08-4D3E-B8B6-AA1D9398B756}"/>
              </a:ext>
            </a:extLst>
          </p:cNvPr>
          <p:cNvSpPr/>
          <p:nvPr/>
        </p:nvSpPr>
        <p:spPr>
          <a:xfrm>
            <a:off x="2609214" y="2462896"/>
            <a:ext cx="884567" cy="18025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316B0F9-9D6E-4893-BAE1-2186B4CADA4C}"/>
              </a:ext>
            </a:extLst>
          </p:cNvPr>
          <p:cNvSpPr/>
          <p:nvPr/>
        </p:nvSpPr>
        <p:spPr>
          <a:xfrm>
            <a:off x="5149157" y="2448541"/>
            <a:ext cx="884567" cy="18025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안드로이드(Android) 어플 아이콘 이미지 변경하기">
            <a:extLst>
              <a:ext uri="{FF2B5EF4-FFF2-40B4-BE49-F238E27FC236}">
                <a16:creationId xmlns:a16="http://schemas.microsoft.com/office/drawing/2014/main" id="{B7761F51-B62B-42B1-9A9E-F7641A128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201" y="1229339"/>
            <a:ext cx="878536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9B3A40-9E5A-4E55-8D15-C52825B9F484}"/>
              </a:ext>
            </a:extLst>
          </p:cNvPr>
          <p:cNvSpPr txBox="1"/>
          <p:nvPr/>
        </p:nvSpPr>
        <p:spPr>
          <a:xfrm>
            <a:off x="2731894" y="1732818"/>
            <a:ext cx="857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매장 선택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A466CF-E533-486B-8BC1-9A8E98EC3A99}"/>
              </a:ext>
            </a:extLst>
          </p:cNvPr>
          <p:cNvSpPr txBox="1"/>
          <p:nvPr/>
        </p:nvSpPr>
        <p:spPr>
          <a:xfrm>
            <a:off x="5140790" y="1829671"/>
            <a:ext cx="1576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메뉴 조회</a:t>
            </a:r>
            <a:endParaRPr lang="en-US" altLang="ko-KR" sz="1400" b="1" dirty="0"/>
          </a:p>
          <a:p>
            <a:r>
              <a:rPr lang="ko-KR" altLang="en-US" sz="1400" b="1" dirty="0"/>
              <a:t>메뉴 선택</a:t>
            </a:r>
          </a:p>
        </p:txBody>
      </p:sp>
      <p:pic>
        <p:nvPicPr>
          <p:cNvPr id="24" name="그래픽 23" descr="사용자 단색으로 채워진">
            <a:extLst>
              <a:ext uri="{FF2B5EF4-FFF2-40B4-BE49-F238E27FC236}">
                <a16:creationId xmlns:a16="http://schemas.microsoft.com/office/drawing/2014/main" id="{551672F7-399F-4856-BD49-D798D555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8321" y="1456680"/>
            <a:ext cx="1984723" cy="1984723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1A651D3-3F8D-4526-ACF6-86D0C001D747}"/>
              </a:ext>
            </a:extLst>
          </p:cNvPr>
          <p:cNvSpPr/>
          <p:nvPr/>
        </p:nvSpPr>
        <p:spPr>
          <a:xfrm>
            <a:off x="8333967" y="2372768"/>
            <a:ext cx="884567" cy="18025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F3FEB5-4B23-4651-856A-2FA614BD3B80}"/>
              </a:ext>
            </a:extLst>
          </p:cNvPr>
          <p:cNvSpPr txBox="1"/>
          <p:nvPr/>
        </p:nvSpPr>
        <p:spPr>
          <a:xfrm>
            <a:off x="8104341" y="1966866"/>
            <a:ext cx="2127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QR</a:t>
            </a:r>
            <a:r>
              <a:rPr lang="ko-KR" altLang="en-US" sz="1400" b="1" dirty="0"/>
              <a:t>코드 생성</a:t>
            </a:r>
          </a:p>
        </p:txBody>
      </p:sp>
      <p:pic>
        <p:nvPicPr>
          <p:cNvPr id="29" name="그래픽 28" descr="스마트폰 단색으로 채워진">
            <a:extLst>
              <a:ext uri="{FF2B5EF4-FFF2-40B4-BE49-F238E27FC236}">
                <a16:creationId xmlns:a16="http://schemas.microsoft.com/office/drawing/2014/main" id="{25C1A9C0-B217-4659-A009-75053FD2D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8745" y="1783757"/>
            <a:ext cx="1690080" cy="1690080"/>
          </a:xfrm>
          <a:prstGeom prst="rect">
            <a:avLst/>
          </a:prstGeom>
        </p:spPr>
      </p:pic>
      <p:pic>
        <p:nvPicPr>
          <p:cNvPr id="30" name="Picture 2" descr="QR 코드 - 위키백과, 우리 모두의 백과사전">
            <a:extLst>
              <a:ext uri="{FF2B5EF4-FFF2-40B4-BE49-F238E27FC236}">
                <a16:creationId xmlns:a16="http://schemas.microsoft.com/office/drawing/2014/main" id="{E25C12DC-7A47-476B-A84A-14696F52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41723" y="2169716"/>
            <a:ext cx="684124" cy="68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B784101-BCCE-4950-B9DE-196FDFCB39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29" y="3576007"/>
            <a:ext cx="1544756" cy="27462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D30F38-6BD0-41DE-83ED-14F9BA85AE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973" y="3632377"/>
            <a:ext cx="1690079" cy="300458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20A0A76-CE0B-469B-93EE-669249C058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8989" y="1024675"/>
            <a:ext cx="1650821" cy="86400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1E2FF3B-0D92-4109-92DB-56CA31B2BD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41" y="3739976"/>
            <a:ext cx="1835619" cy="277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7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E7A54-7849-4BCC-86B9-9B84B3694720}"/>
              </a:ext>
            </a:extLst>
          </p:cNvPr>
          <p:cNvSpPr txBox="1"/>
          <p:nvPr/>
        </p:nvSpPr>
        <p:spPr>
          <a:xfrm>
            <a:off x="4939738" y="3044279"/>
            <a:ext cx="22172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시연영상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210 국민체조 L" panose="02020603020101020101" pitchFamily="18" charset="-127"/>
              <a:ea typeface="210 국민체조 L" panose="02020603020101020101" pitchFamily="18" charset="-127"/>
              <a:cs typeface="KoPubWorld돋움체 Light" panose="00000300000000000000" pitchFamily="2" charset="-127"/>
            </a:endParaRPr>
          </a:p>
          <a:p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210 국민체조 L" panose="02020603020101020101" pitchFamily="18" charset="-127"/>
              <a:ea typeface="210 국민체조 L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480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E3770-7531-454D-BB3A-2C2BF78766B7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최종발표 시연영상">
            <a:hlinkClick r:id="" action="ppaction://media"/>
            <a:extLst>
              <a:ext uri="{FF2B5EF4-FFF2-40B4-BE49-F238E27FC236}">
                <a16:creationId xmlns:a16="http://schemas.microsoft.com/office/drawing/2014/main" id="{A3A8ECC5-69E3-475E-9361-4A16D99B3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10" y="3153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60067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E7A54-7849-4BCC-86B9-9B84B3694720}"/>
              </a:ext>
            </a:extLst>
          </p:cNvPr>
          <p:cNvSpPr txBox="1"/>
          <p:nvPr/>
        </p:nvSpPr>
        <p:spPr>
          <a:xfrm>
            <a:off x="3469637" y="2705725"/>
            <a:ext cx="5252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구현 계기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배경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210 국민체조 L" panose="02020603020101020101" pitchFamily="18" charset="-127"/>
              <a:ea typeface="210 국민체조 L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8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E3770-7531-454D-BB3A-2C2BF78766B7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5B48B6-9910-4AEA-B0EF-A2C65EA67C30}"/>
              </a:ext>
            </a:extLst>
          </p:cNvPr>
          <p:cNvGrpSpPr/>
          <p:nvPr/>
        </p:nvGrpSpPr>
        <p:grpSpPr>
          <a:xfrm>
            <a:off x="4130895" y="188165"/>
            <a:ext cx="3812440" cy="830997"/>
            <a:chOff x="3819245" y="188165"/>
            <a:chExt cx="3981147" cy="830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F355C2-76E5-41FD-85B7-003AB3DCE40B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BFF9CA-CC8C-4107-9F2E-2BE3DD32A8CB}"/>
                </a:ext>
              </a:extLst>
            </p:cNvPr>
            <p:cNvSpPr txBox="1"/>
            <p:nvPr/>
          </p:nvSpPr>
          <p:spPr>
            <a:xfrm>
              <a:off x="3819245" y="188165"/>
              <a:ext cx="9159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CEE5D1-3860-4DB9-8086-9875B2C7868B}"/>
              </a:ext>
            </a:extLst>
          </p:cNvPr>
          <p:cNvSpPr txBox="1"/>
          <p:nvPr/>
        </p:nvSpPr>
        <p:spPr>
          <a:xfrm>
            <a:off x="5040009" y="327273"/>
            <a:ext cx="317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구현 계기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배경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국민체조 L" panose="02020603020101020101" pitchFamily="18" charset="-127"/>
              <a:ea typeface="210 국민체조 L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4790D4-8C90-4095-9780-B5782EA172F2}"/>
              </a:ext>
            </a:extLst>
          </p:cNvPr>
          <p:cNvGrpSpPr/>
          <p:nvPr/>
        </p:nvGrpSpPr>
        <p:grpSpPr>
          <a:xfrm>
            <a:off x="5475111" y="1512961"/>
            <a:ext cx="6159489" cy="4505310"/>
            <a:chOff x="5008058" y="1197321"/>
            <a:chExt cx="6592221" cy="4801676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id="{54055D8E-9444-45AC-BE5B-AF66592832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25864197"/>
                </p:ext>
              </p:extLst>
            </p:nvPr>
          </p:nvGraphicFramePr>
          <p:xfrm>
            <a:off x="5008058" y="1197321"/>
            <a:ext cx="6592221" cy="48016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E17A1-CF98-4741-9F4A-B649819E0028}"/>
                </a:ext>
              </a:extLst>
            </p:cNvPr>
            <p:cNvSpPr txBox="1"/>
            <p:nvPr/>
          </p:nvSpPr>
          <p:spPr>
            <a:xfrm>
              <a:off x="7090402" y="1221384"/>
              <a:ext cx="2738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국내 키오스크 시장 규모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954CE9D-FD28-414E-80CC-A20B606C09F0}"/>
              </a:ext>
            </a:extLst>
          </p:cNvPr>
          <p:cNvSpPr txBox="1"/>
          <p:nvPr/>
        </p:nvSpPr>
        <p:spPr>
          <a:xfrm>
            <a:off x="284329" y="1918956"/>
            <a:ext cx="495520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E3A38"/>
                </a:solidFill>
              </a:rPr>
              <a:t>코로나</a:t>
            </a:r>
            <a:r>
              <a:rPr lang="en-US" altLang="ko-KR" b="1" dirty="0">
                <a:solidFill>
                  <a:srgbClr val="3E3A38"/>
                </a:solidFill>
              </a:rPr>
              <a:t>19</a:t>
            </a:r>
            <a:br>
              <a:rPr lang="en-US" altLang="ko-KR" b="1" dirty="0">
                <a:solidFill>
                  <a:srgbClr val="3E3A38"/>
                </a:solidFill>
              </a:rPr>
            </a:br>
            <a:endParaRPr lang="en-US" altLang="ko-KR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E3A38"/>
                </a:solidFill>
              </a:rPr>
              <a:t>무인자동화 시스템을 통한 인건비 절감</a:t>
            </a:r>
            <a:br>
              <a:rPr lang="en-US" altLang="ko-KR" b="1" dirty="0">
                <a:solidFill>
                  <a:srgbClr val="3E3A38"/>
                </a:solidFill>
              </a:rPr>
            </a:br>
            <a:endParaRPr lang="en-US" altLang="ko-KR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E3A38"/>
                </a:solidFill>
              </a:rPr>
              <a:t>키오스크 디자인을 활용한 효율적 공간활용</a:t>
            </a:r>
            <a:br>
              <a:rPr lang="en-US" altLang="ko-KR" b="1" dirty="0">
                <a:solidFill>
                  <a:srgbClr val="3E3A38"/>
                </a:solidFill>
              </a:rPr>
            </a:br>
            <a:endParaRPr lang="en-US" altLang="ko-KR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E3A38"/>
                </a:solidFill>
              </a:rPr>
              <a:t>현금 손실 방지</a:t>
            </a:r>
            <a:br>
              <a:rPr lang="en-US" altLang="ko-KR" b="1" dirty="0">
                <a:solidFill>
                  <a:srgbClr val="3E3A38"/>
                </a:solidFill>
              </a:rPr>
            </a:br>
            <a:endParaRPr lang="en-US" altLang="ko-KR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E3A38"/>
                </a:solidFill>
              </a:rPr>
              <a:t>정확하고 빠른 업무 처리속도</a:t>
            </a:r>
            <a:br>
              <a:rPr lang="en-US" altLang="ko-KR" b="1" dirty="0">
                <a:solidFill>
                  <a:srgbClr val="3E3A38"/>
                </a:solidFill>
              </a:rPr>
            </a:br>
            <a:endParaRPr lang="en-US" altLang="ko-KR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E3A38"/>
                </a:solidFill>
              </a:rPr>
              <a:t>여러가지 이유로 키오스크 도입이 </a:t>
            </a:r>
            <a:br>
              <a:rPr lang="en-US" altLang="ko-KR" b="1" dirty="0">
                <a:solidFill>
                  <a:srgbClr val="3E3A38"/>
                </a:solidFill>
              </a:rPr>
            </a:br>
            <a:r>
              <a:rPr lang="ko-KR" altLang="en-US" b="1" dirty="0">
                <a:solidFill>
                  <a:srgbClr val="3E3A38"/>
                </a:solidFill>
              </a:rPr>
              <a:t>늘어나고 있음</a:t>
            </a:r>
            <a:endParaRPr lang="en-US" altLang="ko-KR" b="1" dirty="0">
              <a:solidFill>
                <a:srgbClr val="3E3A38"/>
              </a:solidFill>
            </a:endParaRPr>
          </a:p>
          <a:p>
            <a:endParaRPr lang="en-US" altLang="ko-KR" b="1" dirty="0">
              <a:solidFill>
                <a:srgbClr val="3E3A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9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E3770-7531-454D-BB3A-2C2BF78766B7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5B48B6-9910-4AEA-B0EF-A2C65EA67C30}"/>
              </a:ext>
            </a:extLst>
          </p:cNvPr>
          <p:cNvGrpSpPr/>
          <p:nvPr/>
        </p:nvGrpSpPr>
        <p:grpSpPr>
          <a:xfrm>
            <a:off x="4130895" y="188165"/>
            <a:ext cx="3812440" cy="830997"/>
            <a:chOff x="3819245" y="188165"/>
            <a:chExt cx="3981147" cy="830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F355C2-76E5-41FD-85B7-003AB3DCE40B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BFF9CA-CC8C-4107-9F2E-2BE3DD32A8CB}"/>
                </a:ext>
              </a:extLst>
            </p:cNvPr>
            <p:cNvSpPr txBox="1"/>
            <p:nvPr/>
          </p:nvSpPr>
          <p:spPr>
            <a:xfrm>
              <a:off x="3819245" y="188165"/>
              <a:ext cx="9159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CEE5D1-3860-4DB9-8086-9875B2C7868B}"/>
              </a:ext>
            </a:extLst>
          </p:cNvPr>
          <p:cNvSpPr txBox="1"/>
          <p:nvPr/>
        </p:nvSpPr>
        <p:spPr>
          <a:xfrm>
            <a:off x="5040009" y="327273"/>
            <a:ext cx="306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구현 계기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배경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국민체조 L" panose="02020603020101020101" pitchFamily="18" charset="-127"/>
              <a:ea typeface="210 국민체조 L" panose="0202060302010102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48DBA08-8A96-4762-B600-EEEA06640B36}"/>
              </a:ext>
            </a:extLst>
          </p:cNvPr>
          <p:cNvGrpSpPr/>
          <p:nvPr/>
        </p:nvGrpSpPr>
        <p:grpSpPr>
          <a:xfrm>
            <a:off x="5040009" y="1662537"/>
            <a:ext cx="6837444" cy="3929984"/>
            <a:chOff x="5205988" y="1752848"/>
            <a:chExt cx="6837444" cy="392998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A55B242-5962-4CBE-BFA9-269E1DDF3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988" y="1752848"/>
              <a:ext cx="3418722" cy="3929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고령층과 장애인의 키오스크 접근성이 '이용 불가능' 수준임에도 이에 대한 예산 편성은 턱없이 부족해 개선이 시급한 것으로 드러났다. [사진=클립아트코리아]">
              <a:extLst>
                <a:ext uri="{FF2B5EF4-FFF2-40B4-BE49-F238E27FC236}">
                  <a16:creationId xmlns:a16="http://schemas.microsoft.com/office/drawing/2014/main" id="{78BDA52D-BA0E-4EAE-8468-39F9B381D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4710" y="1752848"/>
              <a:ext cx="3418722" cy="3929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EBC3C9-B203-4ECB-84E4-461581DF30B4}"/>
              </a:ext>
            </a:extLst>
          </p:cNvPr>
          <p:cNvSpPr txBox="1"/>
          <p:nvPr/>
        </p:nvSpPr>
        <p:spPr>
          <a:xfrm>
            <a:off x="0" y="2189889"/>
            <a:ext cx="501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E3A38"/>
                </a:solidFill>
              </a:rPr>
              <a:t>중장년층</a:t>
            </a:r>
            <a:r>
              <a:rPr lang="en-US" altLang="ko-KR" b="1" dirty="0">
                <a:solidFill>
                  <a:srgbClr val="3E3A38"/>
                </a:solidFill>
              </a:rPr>
              <a:t>, </a:t>
            </a:r>
            <a:r>
              <a:rPr lang="ko-KR" altLang="en-US" b="1" dirty="0">
                <a:solidFill>
                  <a:srgbClr val="3E3A38"/>
                </a:solidFill>
              </a:rPr>
              <a:t>장애인과 같은 디지털 소외계층의</a:t>
            </a:r>
            <a:br>
              <a:rPr lang="en-US" altLang="ko-KR" b="1" dirty="0">
                <a:solidFill>
                  <a:srgbClr val="3E3A38"/>
                </a:solidFill>
              </a:rPr>
            </a:br>
            <a:r>
              <a:rPr lang="ko-KR" altLang="en-US" b="1" dirty="0">
                <a:solidFill>
                  <a:srgbClr val="3E3A38"/>
                </a:solidFill>
              </a:rPr>
              <a:t>사람들은 키오스크 사용에 불편함을 느끼고</a:t>
            </a:r>
            <a:br>
              <a:rPr lang="en-US" altLang="ko-KR" b="1" dirty="0">
                <a:solidFill>
                  <a:srgbClr val="3E3A38"/>
                </a:solidFill>
              </a:rPr>
            </a:br>
            <a:r>
              <a:rPr lang="ko-KR" altLang="en-US" b="1" dirty="0">
                <a:solidFill>
                  <a:srgbClr val="3E3A38"/>
                </a:solidFill>
              </a:rPr>
              <a:t>있음</a:t>
            </a:r>
            <a:endParaRPr lang="en-US" altLang="ko-KR" b="1" dirty="0">
              <a:solidFill>
                <a:srgbClr val="3E3A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73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E3770-7531-454D-BB3A-2C2BF78766B7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5B48B6-9910-4AEA-B0EF-A2C65EA67C30}"/>
              </a:ext>
            </a:extLst>
          </p:cNvPr>
          <p:cNvGrpSpPr/>
          <p:nvPr/>
        </p:nvGrpSpPr>
        <p:grpSpPr>
          <a:xfrm>
            <a:off x="4130895" y="188165"/>
            <a:ext cx="3812440" cy="830997"/>
            <a:chOff x="3819245" y="188165"/>
            <a:chExt cx="3981147" cy="830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F355C2-76E5-41FD-85B7-003AB3DCE40B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BFF9CA-CC8C-4107-9F2E-2BE3DD32A8CB}"/>
                </a:ext>
              </a:extLst>
            </p:cNvPr>
            <p:cNvSpPr txBox="1"/>
            <p:nvPr/>
          </p:nvSpPr>
          <p:spPr>
            <a:xfrm>
              <a:off x="3819245" y="188165"/>
              <a:ext cx="9159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CEE5D1-3860-4DB9-8086-9875B2C7868B}"/>
              </a:ext>
            </a:extLst>
          </p:cNvPr>
          <p:cNvSpPr txBox="1"/>
          <p:nvPr/>
        </p:nvSpPr>
        <p:spPr>
          <a:xfrm>
            <a:off x="5040009" y="327273"/>
            <a:ext cx="306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구현 계기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배경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국민체조 L" panose="02020603020101020101" pitchFamily="18" charset="-127"/>
              <a:ea typeface="210 국민체조 L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074" name="Picture 2" descr="&quot;보기만 해도 어려운 키오스크...뒷사람 눈치 보여 엄두 못내요&quot;">
            <a:extLst>
              <a:ext uri="{FF2B5EF4-FFF2-40B4-BE49-F238E27FC236}">
                <a16:creationId xmlns:a16="http://schemas.microsoft.com/office/drawing/2014/main" id="{473D8BB7-B3EF-4051-A7C8-5C481C44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7" y="1453339"/>
            <a:ext cx="5491498" cy="384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E711AF9-729F-42C3-BAFE-CEDEC904F357}"/>
              </a:ext>
            </a:extLst>
          </p:cNvPr>
          <p:cNvGrpSpPr/>
          <p:nvPr/>
        </p:nvGrpSpPr>
        <p:grpSpPr>
          <a:xfrm>
            <a:off x="6096000" y="1509602"/>
            <a:ext cx="5715000" cy="3600450"/>
            <a:chOff x="6189003" y="1628775"/>
            <a:chExt cx="5715000" cy="3600450"/>
          </a:xfrm>
        </p:grpSpPr>
        <p:pic>
          <p:nvPicPr>
            <p:cNvPr id="4098" name="Picture 2" descr="‘2018 디지털정보격차 실태조사’에 나온 연령병 디지털정보화 수준 (최진모 기자) 2020.3.26/그린포스트코리아">
              <a:extLst>
                <a:ext uri="{FF2B5EF4-FFF2-40B4-BE49-F238E27FC236}">
                  <a16:creationId xmlns:a16="http://schemas.microsoft.com/office/drawing/2014/main" id="{EFBFD148-882F-49C5-9BD6-1B2E47697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003" y="1628775"/>
              <a:ext cx="5715000" cy="360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35B2441-7261-49D7-9B6E-672D2250C995}"/>
                </a:ext>
              </a:extLst>
            </p:cNvPr>
            <p:cNvSpPr/>
            <p:nvPr/>
          </p:nvSpPr>
          <p:spPr>
            <a:xfrm>
              <a:off x="6283652" y="4283004"/>
              <a:ext cx="3319365" cy="67437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152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E3770-7531-454D-BB3A-2C2BF78766B7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D5B48B6-9910-4AEA-B0EF-A2C65EA67C30}"/>
              </a:ext>
            </a:extLst>
          </p:cNvPr>
          <p:cNvGrpSpPr/>
          <p:nvPr/>
        </p:nvGrpSpPr>
        <p:grpSpPr>
          <a:xfrm>
            <a:off x="4130895" y="188165"/>
            <a:ext cx="3812440" cy="830997"/>
            <a:chOff x="3819245" y="188165"/>
            <a:chExt cx="3981147" cy="830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AF355C2-76E5-41FD-85B7-003AB3DCE40B}"/>
                </a:ext>
              </a:extLst>
            </p:cNvPr>
            <p:cNvSpPr/>
            <p:nvPr/>
          </p:nvSpPr>
          <p:spPr>
            <a:xfrm>
              <a:off x="4603102" y="271010"/>
              <a:ext cx="31972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BFF9CA-CC8C-4107-9F2E-2BE3DD32A8CB}"/>
                </a:ext>
              </a:extLst>
            </p:cNvPr>
            <p:cNvSpPr txBox="1"/>
            <p:nvPr/>
          </p:nvSpPr>
          <p:spPr>
            <a:xfrm>
              <a:off x="3819245" y="188165"/>
              <a:ext cx="9159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CEE5D1-3860-4DB9-8086-9875B2C7868B}"/>
              </a:ext>
            </a:extLst>
          </p:cNvPr>
          <p:cNvSpPr txBox="1"/>
          <p:nvPr/>
        </p:nvSpPr>
        <p:spPr>
          <a:xfrm>
            <a:off x="5040009" y="327273"/>
            <a:ext cx="306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구현 계기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&amp;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배경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국민체조 L" panose="02020603020101020101" pitchFamily="18" charset="-127"/>
              <a:ea typeface="210 국민체조 L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DE768-C308-4188-8C14-0EA8089D4E59}"/>
              </a:ext>
            </a:extLst>
          </p:cNvPr>
          <p:cNvSpPr txBox="1"/>
          <p:nvPr/>
        </p:nvSpPr>
        <p:spPr>
          <a:xfrm>
            <a:off x="980032" y="1926452"/>
            <a:ext cx="879920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E3A38"/>
                </a:solidFill>
              </a:rPr>
              <a:t>뒤의 사람에게 눈치가 보인다</a:t>
            </a:r>
            <a:r>
              <a:rPr lang="en-US" altLang="ko-KR" sz="2000" dirty="0">
                <a:solidFill>
                  <a:srgbClr val="3E3A38"/>
                </a:solidFill>
              </a:rPr>
              <a:t>.</a:t>
            </a:r>
            <a:r>
              <a:rPr lang="ko-KR" altLang="en-US" sz="2000" dirty="0">
                <a:solidFill>
                  <a:srgbClr val="3E3A38"/>
                </a:solidFill>
              </a:rPr>
              <a:t> </a:t>
            </a:r>
            <a:r>
              <a:rPr lang="en-US" altLang="ko-KR" sz="2000" dirty="0">
                <a:solidFill>
                  <a:srgbClr val="3E3A38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E3A38"/>
                </a:solidFill>
              </a:rPr>
              <a:t>키오스크 조작이 불편하다</a:t>
            </a:r>
            <a:r>
              <a:rPr lang="en-US" altLang="ko-KR" sz="2000" dirty="0">
                <a:solidFill>
                  <a:srgbClr val="3E3A38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E3A38"/>
                </a:solidFill>
              </a:rPr>
              <a:t>화면이 높은 곳에 있다</a:t>
            </a:r>
            <a:r>
              <a:rPr lang="en-US" altLang="ko-KR" sz="2000" dirty="0">
                <a:solidFill>
                  <a:srgbClr val="3E3A38"/>
                </a:solidFill>
              </a:rPr>
              <a:t>.</a:t>
            </a:r>
            <a:br>
              <a:rPr lang="en-US" altLang="ko-KR" sz="2000" b="1" dirty="0">
                <a:solidFill>
                  <a:srgbClr val="3E3A38"/>
                </a:solidFill>
              </a:rPr>
            </a:b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3E3A38"/>
              </a:solidFill>
            </a:endParaRPr>
          </a:p>
          <a:p>
            <a:r>
              <a:rPr lang="en-US" altLang="ko-KR" sz="2000" b="1" dirty="0"/>
              <a:t>=&gt;</a:t>
            </a:r>
            <a:r>
              <a:rPr lang="ko-KR" altLang="en-US" sz="2000" b="1" dirty="0"/>
              <a:t>디지털 소외계층도 편하게 키오스크를 사용할 수 있도록 해주는 앱 개발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6D43288-27FA-4D11-9F56-8071D1AB2A53}"/>
              </a:ext>
            </a:extLst>
          </p:cNvPr>
          <p:cNvCxnSpPr>
            <a:cxnSpLocks/>
          </p:cNvCxnSpPr>
          <p:nvPr/>
        </p:nvCxnSpPr>
        <p:spPr>
          <a:xfrm>
            <a:off x="5040009" y="2129652"/>
            <a:ext cx="857956" cy="0"/>
          </a:xfrm>
          <a:prstGeom prst="straightConnector1">
            <a:avLst/>
          </a:prstGeom>
          <a:ln w="76200">
            <a:solidFill>
              <a:srgbClr val="64DE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9136307-5295-4B0E-BD18-B419C0B1DA67}"/>
              </a:ext>
            </a:extLst>
          </p:cNvPr>
          <p:cNvSpPr txBox="1"/>
          <p:nvPr/>
        </p:nvSpPr>
        <p:spPr>
          <a:xfrm>
            <a:off x="6570909" y="194498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편한곳에서 자유롭게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B94CD-4D39-4C91-A018-508DCE487A85}"/>
              </a:ext>
            </a:extLst>
          </p:cNvPr>
          <p:cNvSpPr txBox="1"/>
          <p:nvPr/>
        </p:nvSpPr>
        <p:spPr>
          <a:xfrm>
            <a:off x="6570909" y="317814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스마트폰으로 간단하게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8DA2EF-13F3-4877-979F-2FA1D94137C7}"/>
              </a:ext>
            </a:extLst>
          </p:cNvPr>
          <p:cNvCxnSpPr>
            <a:cxnSpLocks/>
          </p:cNvCxnSpPr>
          <p:nvPr/>
        </p:nvCxnSpPr>
        <p:spPr>
          <a:xfrm>
            <a:off x="5095974" y="3362815"/>
            <a:ext cx="857956" cy="0"/>
          </a:xfrm>
          <a:prstGeom prst="straightConnector1">
            <a:avLst/>
          </a:prstGeom>
          <a:ln w="76200">
            <a:solidFill>
              <a:srgbClr val="64DE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975B49E-D231-454B-9F6F-A69B7CED1CFE}"/>
              </a:ext>
            </a:extLst>
          </p:cNvPr>
          <p:cNvCxnSpPr>
            <a:cxnSpLocks/>
          </p:cNvCxnSpPr>
          <p:nvPr/>
        </p:nvCxnSpPr>
        <p:spPr>
          <a:xfrm>
            <a:off x="5095974" y="4542504"/>
            <a:ext cx="857956" cy="0"/>
          </a:xfrm>
          <a:prstGeom prst="straightConnector1">
            <a:avLst/>
          </a:prstGeom>
          <a:ln w="76200">
            <a:solidFill>
              <a:srgbClr val="64DE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92C3E-529A-4D15-9AF6-C5D9F48539E1}"/>
              </a:ext>
            </a:extLst>
          </p:cNvPr>
          <p:cNvSpPr txBox="1"/>
          <p:nvPr/>
        </p:nvSpPr>
        <p:spPr>
          <a:xfrm>
            <a:off x="6617423" y="4357838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QR</a:t>
            </a:r>
            <a:r>
              <a:rPr lang="ko-KR" altLang="en-US" b="1" dirty="0"/>
              <a:t>코드로 키오스크 조작없이</a:t>
            </a:r>
          </a:p>
        </p:txBody>
      </p:sp>
    </p:spTree>
    <p:extLst>
      <p:ext uri="{BB962C8B-B14F-4D97-AF65-F5344CB8AC3E}">
        <p14:creationId xmlns:p14="http://schemas.microsoft.com/office/powerpoint/2010/main" val="403493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E7A54-7849-4BCC-86B9-9B84B3694720}"/>
              </a:ext>
            </a:extLst>
          </p:cNvPr>
          <p:cNvSpPr txBox="1"/>
          <p:nvPr/>
        </p:nvSpPr>
        <p:spPr>
          <a:xfrm>
            <a:off x="4987363" y="3044279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Bold" panose="00000800000000000000" pitchFamily="2" charset="-127"/>
              </a:rPr>
              <a:t>구현방법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210 국민체조 L" panose="02020603020101020101" pitchFamily="18" charset="-127"/>
              <a:ea typeface="210 국민체조 L" panose="0202060302010102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98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E8A5000-1ED0-4B7F-84C6-C4665F4136FE}"/>
              </a:ext>
            </a:extLst>
          </p:cNvPr>
          <p:cNvGrpSpPr/>
          <p:nvPr/>
        </p:nvGrpSpPr>
        <p:grpSpPr>
          <a:xfrm>
            <a:off x="4500248" y="179165"/>
            <a:ext cx="3443084" cy="830997"/>
            <a:chOff x="4500248" y="179165"/>
            <a:chExt cx="3443084" cy="8309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5B48B6-9910-4AEA-B0EF-A2C65EA67C30}"/>
                </a:ext>
              </a:extLst>
            </p:cNvPr>
            <p:cNvGrpSpPr/>
            <p:nvPr/>
          </p:nvGrpSpPr>
          <p:grpSpPr>
            <a:xfrm>
              <a:off x="4500248" y="179165"/>
              <a:ext cx="3443084" cy="830997"/>
              <a:chOff x="4204941" y="179165"/>
              <a:chExt cx="3595451" cy="8309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AF355C2-76E5-41FD-85B7-003AB3DCE40B}"/>
                  </a:ext>
                </a:extLst>
              </p:cNvPr>
              <p:cNvSpPr/>
              <p:nvPr/>
            </p:nvSpPr>
            <p:spPr>
              <a:xfrm>
                <a:off x="4603102" y="271010"/>
                <a:ext cx="31972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210 국민체조 L" panose="02020603020101020101" pitchFamily="18" charset="-127"/>
                  <a:ea typeface="210 국민체조 L" panose="02020603020101020101" pitchFamily="18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BFF9CA-CC8C-4107-9F2E-2BE3DD32A8CB}"/>
                  </a:ext>
                </a:extLst>
              </p:cNvPr>
              <p:cNvSpPr txBox="1"/>
              <p:nvPr/>
            </p:nvSpPr>
            <p:spPr>
              <a:xfrm>
                <a:off x="4204941" y="179165"/>
                <a:ext cx="91598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0919E-2357-4CFC-8489-5452EE834BE0}"/>
                </a:ext>
              </a:extLst>
            </p:cNvPr>
            <p:cNvSpPr txBox="1"/>
            <p:nvPr/>
          </p:nvSpPr>
          <p:spPr>
            <a:xfrm>
              <a:off x="5400274" y="364198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구현방법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국민체조 L" panose="02020603020101020101" pitchFamily="18" charset="-127"/>
                <a:ea typeface="210 국민체조 L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B2EE62-EEE2-429E-ADBA-A5E46F7F6148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9F615-66BA-4A7B-A437-E4D36F6B7C39}"/>
              </a:ext>
            </a:extLst>
          </p:cNvPr>
          <p:cNvSpPr txBox="1"/>
          <p:nvPr/>
        </p:nvSpPr>
        <p:spPr>
          <a:xfrm>
            <a:off x="984846" y="1149149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64DECF"/>
                </a:solidFill>
              </a:rPr>
              <a:t>메뉴 추천 기능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D04B088-A1AD-42E6-951B-6AD84978D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6" y="1841159"/>
            <a:ext cx="2249333" cy="39988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FA6AF7A-C527-4EB6-9DB5-F63284FCFD31}"/>
              </a:ext>
            </a:extLst>
          </p:cNvPr>
          <p:cNvSpPr txBox="1"/>
          <p:nvPr/>
        </p:nvSpPr>
        <p:spPr>
          <a:xfrm>
            <a:off x="4821798" y="1148806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64DECF"/>
                </a:solidFill>
              </a:rPr>
              <a:t>매장 검색 기능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43F236-0BE2-4934-810C-A32058B1F668}"/>
              </a:ext>
            </a:extLst>
          </p:cNvPr>
          <p:cNvSpPr txBox="1"/>
          <p:nvPr/>
        </p:nvSpPr>
        <p:spPr>
          <a:xfrm>
            <a:off x="9154848" y="1167551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64DECF"/>
                </a:solidFill>
              </a:rPr>
              <a:t>메뉴 선택 기능</a:t>
            </a:r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A0EB1C6A-8311-421C-B06B-087E1943C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69" y="1975014"/>
            <a:ext cx="1587733" cy="282263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9D0E1F6-3C26-40EC-8A16-AAC32CD8C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75" y="1980491"/>
            <a:ext cx="1634445" cy="2840637"/>
          </a:xfrm>
          <a:prstGeom prst="rect">
            <a:avLst/>
          </a:prstGeom>
        </p:spPr>
      </p:pic>
      <p:pic>
        <p:nvPicPr>
          <p:cNvPr id="44" name="그림 43" descr="지도이(가) 표시된 사진&#10;&#10;자동 생성된 설명">
            <a:extLst>
              <a:ext uri="{FF2B5EF4-FFF2-40B4-BE49-F238E27FC236}">
                <a16:creationId xmlns:a16="http://schemas.microsoft.com/office/drawing/2014/main" id="{F201A6B5-39F1-4274-9450-FC76BB2F8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77" y="1980492"/>
            <a:ext cx="1717280" cy="291502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82FF591-D958-4ACF-8D7F-5A4C905B4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806" y="1993014"/>
            <a:ext cx="1577608" cy="28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72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11683</TotalTime>
  <Words>544</Words>
  <Application>Microsoft Office PowerPoint</Application>
  <PresentationFormat>와이드스크린</PresentationFormat>
  <Paragraphs>194</Paragraphs>
  <Slides>26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KoPubWorld돋움체 Light</vt:lpstr>
      <vt:lpstr>Arial</vt:lpstr>
      <vt:lpstr>210 국민체조 L</vt:lpstr>
      <vt:lpstr>KoPubWorld돋움체_Pro Bold</vt:lpstr>
      <vt:lpstr>210 국민체조 R</vt:lpstr>
      <vt:lpstr>맑은 고딕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jin</cp:lastModifiedBy>
  <cp:revision>254</cp:revision>
  <cp:lastPrinted>2021-11-24T04:07:27Z</cp:lastPrinted>
  <dcterms:created xsi:type="dcterms:W3CDTF">2020-01-03T14:16:53Z</dcterms:created>
  <dcterms:modified xsi:type="dcterms:W3CDTF">2022-07-02T09:10:00Z</dcterms:modified>
</cp:coreProperties>
</file>